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EB Garamond" panose="00000500000000000000" pitchFamily="2" charset="0"/>
      <p:regular r:id="rId29"/>
      <p:bold r:id="rId30"/>
      <p:italic r:id="rId31"/>
      <p:boldItalic r:id="rId32"/>
    </p:embeddedFont>
    <p:embeddedFont>
      <p:font typeface="EB Garamond Medium" panose="00000600000000000000" pitchFamily="2"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Impact" panose="020B0806030902050204" pitchFamily="34" charset="0"/>
      <p:regular r:id="rId41"/>
    </p:embeddedFont>
    <p:embeddedFont>
      <p:font typeface="Lobster" panose="00000500000000000000" pitchFamily="2" charset="0"/>
      <p:regular r:id="rId42"/>
    </p:embeddedFont>
    <p:embeddedFont>
      <p:font typeface="Lora" panose="020F0502020204030204" pitchFamily="2" charset="0"/>
      <p:regular r:id="rId43"/>
      <p:bold r:id="rId44"/>
      <p:italic r:id="rId45"/>
      <p:boldItalic r:id="rId46"/>
    </p:embeddedFont>
    <p:embeddedFont>
      <p:font typeface="Oleo Script" panose="020B0604020202020204" charset="0"/>
      <p:regular r:id="rId47"/>
      <p:bold r:id="rId48"/>
    </p:embeddedFont>
    <p:embeddedFont>
      <p:font typeface="Roboto" panose="02000000000000000000" pitchFamily="2" charset="0"/>
      <p:regular r:id="rId49"/>
      <p:bold r:id="rId50"/>
      <p:italic r:id="rId51"/>
      <p:boldItalic r:id="rId52"/>
    </p:embeddedFont>
    <p:embeddedFont>
      <p:font typeface="Roboto Serif" panose="020B0604020202020204" charset="0"/>
      <p:regular r:id="rId53"/>
      <p:bold r:id="rId54"/>
      <p:italic r:id="rId55"/>
      <p:boldItalic r:id="rId56"/>
    </p:embeddedFont>
    <p:embeddedFont>
      <p:font typeface="Roboto Serif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78f7c675f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78f7c675f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78f7c675f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78f7c675f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8f7c675f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78f7c675f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78f7c675f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78f7c675f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78f7c675f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78f7c675f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8f7c675f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78f7c675f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78f7c675f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78f7c675f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8f7c675f0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78f7c675f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78f7c675f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78f7c675f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8f7c675f0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8f7c675f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60a069af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760a069af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78f7c675f0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78f7c675f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8f7c675f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8f7c675f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8f7c675f0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78f7c675f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8f7c675f0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78f7c675f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78f7c675f0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78f7c675f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78f7c675f0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78f7c675f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8f7c675f0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78f7c675f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760a069af7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760a069af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760a069af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60a069af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60a069af7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60a069af7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60a069af7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60a069af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8f7c675f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78f7c675f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78f7c675f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78f7c675f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78f7c675f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78f7c675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0"/>
              </a:spcBef>
              <a:spcAft>
                <a:spcPts val="0"/>
              </a:spcAft>
              <a:buClr>
                <a:schemeClr val="lt1"/>
              </a:buClr>
              <a:buSzPts val="1400"/>
              <a:buChar char="○"/>
              <a:defRPr>
                <a:solidFill>
                  <a:schemeClr val="lt1"/>
                </a:solidFill>
              </a:defRPr>
            </a:lvl2pPr>
            <a:lvl3pPr marL="1371600" lvl="2" indent="-317500" algn="ctr" rtl="0">
              <a:spcBef>
                <a:spcPts val="0"/>
              </a:spcBef>
              <a:spcAft>
                <a:spcPts val="0"/>
              </a:spcAft>
              <a:buClr>
                <a:schemeClr val="lt1"/>
              </a:buClr>
              <a:buSzPts val="1400"/>
              <a:buChar char="■"/>
              <a:defRPr>
                <a:solidFill>
                  <a:schemeClr val="lt1"/>
                </a:solidFill>
              </a:defRPr>
            </a:lvl3pPr>
            <a:lvl4pPr marL="1828800" lvl="3" indent="-317500" algn="ctr" rtl="0">
              <a:spcBef>
                <a:spcPts val="0"/>
              </a:spcBef>
              <a:spcAft>
                <a:spcPts val="0"/>
              </a:spcAft>
              <a:buClr>
                <a:schemeClr val="lt1"/>
              </a:buClr>
              <a:buSzPts val="1400"/>
              <a:buChar char="●"/>
              <a:defRPr>
                <a:solidFill>
                  <a:schemeClr val="lt1"/>
                </a:solidFill>
              </a:defRPr>
            </a:lvl4pPr>
            <a:lvl5pPr marL="2286000" lvl="4" indent="-317500" algn="ctr" rtl="0">
              <a:spcBef>
                <a:spcPts val="0"/>
              </a:spcBef>
              <a:spcAft>
                <a:spcPts val="0"/>
              </a:spcAft>
              <a:buClr>
                <a:schemeClr val="lt1"/>
              </a:buClr>
              <a:buSzPts val="1400"/>
              <a:buChar char="○"/>
              <a:defRPr>
                <a:solidFill>
                  <a:schemeClr val="lt1"/>
                </a:solidFill>
              </a:defRPr>
            </a:lvl5pPr>
            <a:lvl6pPr marL="2743200" lvl="5" indent="-317500" algn="ctr" rtl="0">
              <a:spcBef>
                <a:spcPts val="0"/>
              </a:spcBef>
              <a:spcAft>
                <a:spcPts val="0"/>
              </a:spcAft>
              <a:buClr>
                <a:schemeClr val="lt1"/>
              </a:buClr>
              <a:buSzPts val="1400"/>
              <a:buChar char="■"/>
              <a:defRPr>
                <a:solidFill>
                  <a:schemeClr val="lt1"/>
                </a:solidFill>
              </a:defRPr>
            </a:lvl6pPr>
            <a:lvl7pPr marL="3200400" lvl="6" indent="-317500" algn="ctr" rtl="0">
              <a:spcBef>
                <a:spcPts val="0"/>
              </a:spcBef>
              <a:spcAft>
                <a:spcPts val="0"/>
              </a:spcAft>
              <a:buClr>
                <a:schemeClr val="lt1"/>
              </a:buClr>
              <a:buSzPts val="1400"/>
              <a:buChar char="●"/>
              <a:defRPr>
                <a:solidFill>
                  <a:schemeClr val="lt1"/>
                </a:solidFill>
              </a:defRPr>
            </a:lvl7pPr>
            <a:lvl8pPr marL="3657600" lvl="7" indent="-317500" algn="ctr" rtl="0">
              <a:spcBef>
                <a:spcPts val="0"/>
              </a:spcBef>
              <a:spcAft>
                <a:spcPts val="0"/>
              </a:spcAft>
              <a:buClr>
                <a:schemeClr val="lt1"/>
              </a:buClr>
              <a:buSzPts val="1400"/>
              <a:buChar char="○"/>
              <a:defRPr>
                <a:solidFill>
                  <a:schemeClr val="lt1"/>
                </a:solidFill>
              </a:defRPr>
            </a:lvl8pPr>
            <a:lvl9pPr marL="4114800" lvl="8" indent="-317500" algn="ctr" rtl="0">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11700" y="1140200"/>
            <a:ext cx="8520600" cy="1829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latin typeface="Impact"/>
                <a:ea typeface="Impact"/>
                <a:cs typeface="Impact"/>
                <a:sym typeface="Impact"/>
              </a:rPr>
              <a:t>Analyzing the Stock Market:  </a:t>
            </a:r>
            <a:endParaRPr sz="4000">
              <a:latin typeface="Impact"/>
              <a:ea typeface="Impact"/>
              <a:cs typeface="Impact"/>
              <a:sym typeface="Impact"/>
            </a:endParaRPr>
          </a:p>
          <a:p>
            <a:pPr marL="0" lvl="0" indent="0" algn="ctr" rtl="0">
              <a:spcBef>
                <a:spcPts val="0"/>
              </a:spcBef>
              <a:spcAft>
                <a:spcPts val="0"/>
              </a:spcAft>
              <a:buNone/>
            </a:pPr>
            <a:r>
              <a:rPr lang="en" sz="4000" b="1" u="sng">
                <a:solidFill>
                  <a:srgbClr val="000000"/>
                </a:solidFill>
                <a:latin typeface="Oleo Script"/>
                <a:ea typeface="Oleo Script"/>
                <a:cs typeface="Oleo Script"/>
                <a:sym typeface="Oleo Script"/>
              </a:rPr>
              <a:t>The Dividend Aristocrats</a:t>
            </a:r>
            <a:endParaRPr b="1" u="sng">
              <a:solidFill>
                <a:srgbClr val="000000"/>
              </a:solidFill>
              <a:latin typeface="Oleo Script"/>
              <a:ea typeface="Oleo Script"/>
              <a:cs typeface="Oleo Script"/>
              <a:sym typeface="Oleo Script"/>
            </a:endParaRPr>
          </a:p>
        </p:txBody>
      </p:sp>
      <p:sp>
        <p:nvSpPr>
          <p:cNvPr id="86" name="Google Shape;86;p13"/>
          <p:cNvSpPr txBox="1">
            <a:spLocks noGrp="1"/>
          </p:cNvSpPr>
          <p:nvPr>
            <p:ph type="subTitle" idx="1"/>
          </p:nvPr>
        </p:nvSpPr>
        <p:spPr>
          <a:xfrm>
            <a:off x="3436025" y="3045988"/>
            <a:ext cx="30474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By: Bryan Pritsker </a:t>
            </a:r>
            <a:endParaRPr sz="2000"/>
          </a:p>
        </p:txBody>
      </p:sp>
      <p:pic>
        <p:nvPicPr>
          <p:cNvPr id="87" name="Google Shape;87;p13"/>
          <p:cNvPicPr preferRelativeResize="0"/>
          <p:nvPr/>
        </p:nvPicPr>
        <p:blipFill>
          <a:blip r:embed="rId3">
            <a:alphaModFix/>
          </a:blip>
          <a:stretch>
            <a:fillRect/>
          </a:stretch>
        </p:blipFill>
        <p:spPr>
          <a:xfrm>
            <a:off x="123600" y="3094500"/>
            <a:ext cx="2907802" cy="1958524"/>
          </a:xfrm>
          <a:prstGeom prst="rect">
            <a:avLst/>
          </a:prstGeom>
          <a:noFill/>
          <a:ln>
            <a:noFill/>
          </a:ln>
        </p:spPr>
      </p:pic>
      <p:pic>
        <p:nvPicPr>
          <p:cNvPr id="88" name="Google Shape;88;p13"/>
          <p:cNvPicPr preferRelativeResize="0"/>
          <p:nvPr/>
        </p:nvPicPr>
        <p:blipFill>
          <a:blip r:embed="rId4">
            <a:alphaModFix/>
          </a:blip>
          <a:stretch>
            <a:fillRect/>
          </a:stretch>
        </p:blipFill>
        <p:spPr>
          <a:xfrm>
            <a:off x="123600" y="76200"/>
            <a:ext cx="2859300" cy="1528500"/>
          </a:xfrm>
          <a:prstGeom prst="ellipse">
            <a:avLst/>
          </a:prstGeom>
          <a:noFill/>
          <a:ln>
            <a:noFill/>
          </a:ln>
        </p:spPr>
      </p:pic>
      <p:pic>
        <p:nvPicPr>
          <p:cNvPr id="89" name="Google Shape;89;p13"/>
          <p:cNvPicPr preferRelativeResize="0"/>
          <p:nvPr/>
        </p:nvPicPr>
        <p:blipFill>
          <a:blip r:embed="rId5">
            <a:alphaModFix/>
          </a:blip>
          <a:stretch>
            <a:fillRect/>
          </a:stretch>
        </p:blipFill>
        <p:spPr>
          <a:xfrm>
            <a:off x="6372000" y="3159725"/>
            <a:ext cx="2623701" cy="18933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solidFill>
                  <a:srgbClr val="FFE599"/>
                </a:solidFill>
                <a:highlight>
                  <a:srgbClr val="660000"/>
                </a:highlight>
                <a:latin typeface="Roboto Serif SemiBold"/>
                <a:ea typeface="Roboto Serif SemiBold"/>
                <a:cs typeface="Roboto Serif SemiBold"/>
                <a:sym typeface="Roboto Serif SemiBold"/>
              </a:rPr>
              <a:t> Analyzing Dividend Yields: Part 2</a:t>
            </a:r>
            <a:r>
              <a:rPr lang="en">
                <a:solidFill>
                  <a:srgbClr val="F1C232"/>
                </a:solidFill>
                <a:highlight>
                  <a:srgbClr val="111111"/>
                </a:highlight>
                <a:latin typeface="Roboto Serif SemiBold"/>
                <a:ea typeface="Roboto Serif SemiBold"/>
                <a:cs typeface="Roboto Serif SemiBold"/>
                <a:sym typeface="Roboto Serif SemiBold"/>
              </a:rPr>
              <a:t> </a:t>
            </a:r>
            <a:r>
              <a:rPr lang="en" u="sng">
                <a:solidFill>
                  <a:srgbClr val="F1C232"/>
                </a:solidFill>
                <a:highlight>
                  <a:srgbClr val="111111"/>
                </a:highlight>
                <a:latin typeface="Roboto Serif SemiBold"/>
                <a:ea typeface="Roboto Serif SemiBold"/>
                <a:cs typeface="Roboto Serif SemiBold"/>
                <a:sym typeface="Roboto Serif SemiBold"/>
              </a:rPr>
              <a:t> </a:t>
            </a:r>
            <a:endParaRPr u="sng">
              <a:solidFill>
                <a:srgbClr val="F1C232"/>
              </a:solidFill>
              <a:highlight>
                <a:srgbClr val="111111"/>
              </a:highlight>
              <a:latin typeface="Roboto Serif SemiBold"/>
              <a:ea typeface="Roboto Serif SemiBold"/>
              <a:cs typeface="Roboto Serif SemiBold"/>
              <a:sym typeface="Roboto Serif SemiBold"/>
            </a:endParaRPr>
          </a:p>
        </p:txBody>
      </p:sp>
      <p:sp>
        <p:nvSpPr>
          <p:cNvPr id="164" name="Google Shape;164;p22"/>
          <p:cNvSpPr/>
          <p:nvPr/>
        </p:nvSpPr>
        <p:spPr>
          <a:xfrm>
            <a:off x="6033425" y="704125"/>
            <a:ext cx="3093600" cy="2690100"/>
          </a:xfrm>
          <a:prstGeom prst="verticalScroll">
            <a:avLst>
              <a:gd name="adj" fmla="val 12500"/>
            </a:avLst>
          </a:prstGeom>
          <a:solidFill>
            <a:srgbClr val="6600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50" b="1" u="sng">
                <a:solidFill>
                  <a:srgbClr val="FFE599"/>
                </a:solidFill>
              </a:rPr>
              <a:t>Between </a:t>
            </a:r>
            <a:endParaRPr sz="1250" b="1" u="sng">
              <a:solidFill>
                <a:srgbClr val="FFE599"/>
              </a:solidFill>
            </a:endParaRPr>
          </a:p>
          <a:p>
            <a:pPr marL="0" lvl="0" indent="0" algn="ctr" rtl="0">
              <a:lnSpc>
                <a:spcPct val="115000"/>
              </a:lnSpc>
              <a:spcBef>
                <a:spcPts val="0"/>
              </a:spcBef>
              <a:spcAft>
                <a:spcPts val="0"/>
              </a:spcAft>
              <a:buNone/>
            </a:pPr>
            <a:r>
              <a:rPr lang="en" sz="1250" b="1" u="sng">
                <a:solidFill>
                  <a:srgbClr val="FFE599"/>
                </a:solidFill>
              </a:rPr>
              <a:t>07/08/2018- 07/08/2023</a:t>
            </a:r>
            <a:endParaRPr sz="1250" b="1" u="sng">
              <a:solidFill>
                <a:srgbClr val="FFE599"/>
              </a:solidFill>
            </a:endParaRPr>
          </a:p>
          <a:p>
            <a:pPr marL="0" lvl="0" indent="0" algn="ctr" rtl="0">
              <a:lnSpc>
                <a:spcPct val="115000"/>
              </a:lnSpc>
              <a:spcBef>
                <a:spcPts val="0"/>
              </a:spcBef>
              <a:spcAft>
                <a:spcPts val="0"/>
              </a:spcAft>
              <a:buNone/>
            </a:pPr>
            <a:endParaRPr sz="1150">
              <a:solidFill>
                <a:srgbClr val="FFE599"/>
              </a:solidFill>
            </a:endParaRPr>
          </a:p>
          <a:p>
            <a:pPr marL="457200" lvl="0" indent="-301625" algn="l" rtl="0">
              <a:lnSpc>
                <a:spcPct val="115000"/>
              </a:lnSpc>
              <a:spcBef>
                <a:spcPts val="0"/>
              </a:spcBef>
              <a:spcAft>
                <a:spcPts val="0"/>
              </a:spcAft>
              <a:buClr>
                <a:srgbClr val="FFE599"/>
              </a:buClr>
              <a:buSzPts val="1150"/>
              <a:buFont typeface="Georgia"/>
              <a:buChar char="❖"/>
            </a:pPr>
            <a:r>
              <a:rPr lang="en" sz="1150">
                <a:solidFill>
                  <a:srgbClr val="FFE599"/>
                </a:solidFill>
              </a:rPr>
              <a:t>The other 59 Dividend Aristocrats had the </a:t>
            </a:r>
            <a:r>
              <a:rPr lang="en" sz="1150" b="1">
                <a:solidFill>
                  <a:srgbClr val="FFE599"/>
                </a:solidFill>
              </a:rPr>
              <a:t>highest 5 year average dividend yield at 2.7%!</a:t>
            </a:r>
            <a:endParaRPr sz="1150" b="1">
              <a:solidFill>
                <a:srgbClr val="FFE599"/>
              </a:solidFill>
            </a:endParaRPr>
          </a:p>
          <a:p>
            <a:pPr marL="457200" lvl="0" indent="-301625" algn="l" rtl="0">
              <a:lnSpc>
                <a:spcPct val="115000"/>
              </a:lnSpc>
              <a:spcBef>
                <a:spcPts val="0"/>
              </a:spcBef>
              <a:spcAft>
                <a:spcPts val="0"/>
              </a:spcAft>
              <a:buClr>
                <a:srgbClr val="FFE599"/>
              </a:buClr>
              <a:buSzPts val="1150"/>
              <a:buFont typeface="Georgia"/>
              <a:buChar char="❖"/>
            </a:pPr>
            <a:r>
              <a:rPr lang="en" sz="1150" b="1">
                <a:solidFill>
                  <a:srgbClr val="FFE599"/>
                </a:solidFill>
              </a:rPr>
              <a:t>5/7</a:t>
            </a:r>
            <a:r>
              <a:rPr lang="en" sz="1150">
                <a:solidFill>
                  <a:srgbClr val="FFE599"/>
                </a:solidFill>
              </a:rPr>
              <a:t> of the top performing Dividend Aristocrats had a </a:t>
            </a:r>
            <a:r>
              <a:rPr lang="en" sz="1150" b="1">
                <a:solidFill>
                  <a:srgbClr val="FFE599"/>
                </a:solidFill>
              </a:rPr>
              <a:t>mean 5 year dividend yield of less than 2%. </a:t>
            </a:r>
            <a:endParaRPr sz="1150" b="1">
              <a:solidFill>
                <a:srgbClr val="FFE599"/>
              </a:solidFill>
            </a:endParaRPr>
          </a:p>
          <a:p>
            <a:pPr marL="0" lvl="0" indent="0" algn="l" rtl="0">
              <a:lnSpc>
                <a:spcPct val="115000"/>
              </a:lnSpc>
              <a:spcBef>
                <a:spcPts val="0"/>
              </a:spcBef>
              <a:spcAft>
                <a:spcPts val="0"/>
              </a:spcAft>
              <a:buNone/>
            </a:pPr>
            <a:endParaRPr sz="1200" b="1">
              <a:solidFill>
                <a:srgbClr val="FFFFFF"/>
              </a:solidFill>
              <a:latin typeface="Georgia"/>
              <a:ea typeface="Georgia"/>
              <a:cs typeface="Georgia"/>
              <a:sym typeface="Georgia"/>
            </a:endParaRPr>
          </a:p>
          <a:p>
            <a:pPr marL="0" lvl="0" indent="0" algn="l" rtl="0">
              <a:lnSpc>
                <a:spcPct val="115000"/>
              </a:lnSpc>
              <a:spcBef>
                <a:spcPts val="0"/>
              </a:spcBef>
              <a:spcAft>
                <a:spcPts val="0"/>
              </a:spcAft>
              <a:buNone/>
            </a:pPr>
            <a:endParaRPr sz="1200" b="1">
              <a:solidFill>
                <a:srgbClr val="FFFFFF"/>
              </a:solidFill>
              <a:latin typeface="Georgia"/>
              <a:ea typeface="Georgia"/>
              <a:cs typeface="Georgia"/>
              <a:sym typeface="Georgia"/>
            </a:endParaRPr>
          </a:p>
        </p:txBody>
      </p:sp>
      <p:pic>
        <p:nvPicPr>
          <p:cNvPr id="165" name="Google Shape;165;p22"/>
          <p:cNvPicPr preferRelativeResize="0"/>
          <p:nvPr/>
        </p:nvPicPr>
        <p:blipFill>
          <a:blip r:embed="rId3">
            <a:alphaModFix/>
          </a:blip>
          <a:stretch>
            <a:fillRect/>
          </a:stretch>
        </p:blipFill>
        <p:spPr>
          <a:xfrm>
            <a:off x="6311562" y="3461550"/>
            <a:ext cx="2537325" cy="1612525"/>
          </a:xfrm>
          <a:prstGeom prst="rect">
            <a:avLst/>
          </a:prstGeom>
          <a:noFill/>
          <a:ln w="19050" cap="flat" cmpd="sng">
            <a:solidFill>
              <a:srgbClr val="660000"/>
            </a:solidFill>
            <a:prstDash val="solid"/>
            <a:round/>
            <a:headEnd type="none" w="sm" len="sm"/>
            <a:tailEnd type="none" w="sm" len="sm"/>
          </a:ln>
        </p:spPr>
      </p:pic>
      <p:pic>
        <p:nvPicPr>
          <p:cNvPr id="166" name="Google Shape;166;p22"/>
          <p:cNvPicPr preferRelativeResize="0"/>
          <p:nvPr/>
        </p:nvPicPr>
        <p:blipFill>
          <a:blip r:embed="rId4">
            <a:alphaModFix/>
          </a:blip>
          <a:stretch>
            <a:fillRect/>
          </a:stretch>
        </p:blipFill>
        <p:spPr>
          <a:xfrm>
            <a:off x="149350" y="865400"/>
            <a:ext cx="5764099" cy="400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solidFill>
                  <a:srgbClr val="000000"/>
                </a:solidFill>
                <a:highlight>
                  <a:srgbClr val="EFEFEF"/>
                </a:highlight>
                <a:latin typeface="Roboto Serif SemiBold"/>
                <a:ea typeface="Roboto Serif SemiBold"/>
                <a:cs typeface="Roboto Serif SemiBold"/>
                <a:sym typeface="Roboto Serif SemiBold"/>
              </a:rPr>
              <a:t> Analyzing Dividend Yields: Part 3</a:t>
            </a:r>
            <a:r>
              <a:rPr lang="en">
                <a:solidFill>
                  <a:srgbClr val="F1C232"/>
                </a:solidFill>
                <a:highlight>
                  <a:srgbClr val="111111"/>
                </a:highlight>
                <a:latin typeface="Roboto Serif SemiBold"/>
                <a:ea typeface="Roboto Serif SemiBold"/>
                <a:cs typeface="Roboto Serif SemiBold"/>
                <a:sym typeface="Roboto Serif SemiBold"/>
              </a:rPr>
              <a:t> </a:t>
            </a:r>
            <a:r>
              <a:rPr lang="en" u="sng">
                <a:solidFill>
                  <a:srgbClr val="F1C232"/>
                </a:solidFill>
                <a:highlight>
                  <a:srgbClr val="111111"/>
                </a:highlight>
                <a:latin typeface="Roboto Serif SemiBold"/>
                <a:ea typeface="Roboto Serif SemiBold"/>
                <a:cs typeface="Roboto Serif SemiBold"/>
                <a:sym typeface="Roboto Serif SemiBold"/>
              </a:rPr>
              <a:t> </a:t>
            </a:r>
            <a:endParaRPr u="sng">
              <a:solidFill>
                <a:srgbClr val="F1C232"/>
              </a:solidFill>
              <a:highlight>
                <a:srgbClr val="111111"/>
              </a:highlight>
              <a:latin typeface="Roboto Serif SemiBold"/>
              <a:ea typeface="Roboto Serif SemiBold"/>
              <a:cs typeface="Roboto Serif SemiBold"/>
              <a:sym typeface="Roboto Serif SemiBold"/>
            </a:endParaRPr>
          </a:p>
        </p:txBody>
      </p:sp>
      <p:sp>
        <p:nvSpPr>
          <p:cNvPr id="172" name="Google Shape;172;p23"/>
          <p:cNvSpPr/>
          <p:nvPr/>
        </p:nvSpPr>
        <p:spPr>
          <a:xfrm>
            <a:off x="6033425" y="704125"/>
            <a:ext cx="3093600" cy="2690100"/>
          </a:xfrm>
          <a:prstGeom prst="verticalScroll">
            <a:avLst>
              <a:gd name="adj" fmla="val 125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50" b="1" u="sng">
                <a:solidFill>
                  <a:srgbClr val="111111"/>
                </a:solidFill>
              </a:rPr>
              <a:t>Between </a:t>
            </a:r>
            <a:endParaRPr sz="1250" b="1" u="sng">
              <a:solidFill>
                <a:srgbClr val="111111"/>
              </a:solidFill>
            </a:endParaRPr>
          </a:p>
          <a:p>
            <a:pPr marL="0" lvl="0" indent="0" algn="ctr" rtl="0">
              <a:lnSpc>
                <a:spcPct val="115000"/>
              </a:lnSpc>
              <a:spcBef>
                <a:spcPts val="0"/>
              </a:spcBef>
              <a:spcAft>
                <a:spcPts val="0"/>
              </a:spcAft>
              <a:buNone/>
            </a:pPr>
            <a:r>
              <a:rPr lang="en" sz="1250" b="1" u="sng">
                <a:solidFill>
                  <a:srgbClr val="111111"/>
                </a:solidFill>
              </a:rPr>
              <a:t>01/01/2021- 07/08/2023</a:t>
            </a:r>
            <a:endParaRPr sz="1250" b="1" u="sng">
              <a:solidFill>
                <a:srgbClr val="111111"/>
              </a:solidFill>
            </a:endParaRPr>
          </a:p>
          <a:p>
            <a:pPr marL="0" lvl="0" indent="0" algn="ctr" rtl="0">
              <a:lnSpc>
                <a:spcPct val="115000"/>
              </a:lnSpc>
              <a:spcBef>
                <a:spcPts val="0"/>
              </a:spcBef>
              <a:spcAft>
                <a:spcPts val="0"/>
              </a:spcAft>
              <a:buNone/>
            </a:pPr>
            <a:endParaRPr sz="1150">
              <a:solidFill>
                <a:srgbClr val="111111"/>
              </a:solidFill>
            </a:endParaRPr>
          </a:p>
          <a:p>
            <a:pPr marL="457200" lvl="0" indent="-301625" algn="l" rtl="0">
              <a:lnSpc>
                <a:spcPct val="115000"/>
              </a:lnSpc>
              <a:spcBef>
                <a:spcPts val="0"/>
              </a:spcBef>
              <a:spcAft>
                <a:spcPts val="0"/>
              </a:spcAft>
              <a:buClr>
                <a:srgbClr val="111111"/>
              </a:buClr>
              <a:buSzPts val="1150"/>
              <a:buFont typeface="Georgia"/>
              <a:buChar char="❖"/>
            </a:pPr>
            <a:r>
              <a:rPr lang="en" sz="1150">
                <a:solidFill>
                  <a:srgbClr val="111111"/>
                </a:solidFill>
              </a:rPr>
              <a:t>The other 59 Dividend Aristocrats had by FAR the </a:t>
            </a:r>
            <a:r>
              <a:rPr lang="en" sz="1150" b="1">
                <a:solidFill>
                  <a:srgbClr val="111111"/>
                </a:solidFill>
              </a:rPr>
              <a:t>highest average dividend yield at 2.5%!</a:t>
            </a:r>
            <a:endParaRPr sz="1150" b="1">
              <a:solidFill>
                <a:srgbClr val="111111"/>
              </a:solidFill>
            </a:endParaRPr>
          </a:p>
          <a:p>
            <a:pPr marL="457200" lvl="0" indent="-301625" algn="l" rtl="0">
              <a:lnSpc>
                <a:spcPct val="115000"/>
              </a:lnSpc>
              <a:spcBef>
                <a:spcPts val="0"/>
              </a:spcBef>
              <a:spcAft>
                <a:spcPts val="0"/>
              </a:spcAft>
              <a:buClr>
                <a:srgbClr val="111111"/>
              </a:buClr>
              <a:buSzPts val="1150"/>
              <a:buFont typeface="Georgia"/>
              <a:buChar char="❖"/>
            </a:pPr>
            <a:r>
              <a:rPr lang="en" sz="1150" b="1">
                <a:solidFill>
                  <a:srgbClr val="111111"/>
                </a:solidFill>
              </a:rPr>
              <a:t>None </a:t>
            </a:r>
            <a:r>
              <a:rPr lang="en" sz="1150">
                <a:solidFill>
                  <a:srgbClr val="111111"/>
                </a:solidFill>
              </a:rPr>
              <a:t>of the top performing Dividend Aristocrats had an average </a:t>
            </a:r>
            <a:r>
              <a:rPr lang="en" sz="1150" b="1">
                <a:solidFill>
                  <a:srgbClr val="111111"/>
                </a:solidFill>
              </a:rPr>
              <a:t>dividend yield of 2% or more. </a:t>
            </a:r>
            <a:endParaRPr sz="1150" b="1">
              <a:solidFill>
                <a:srgbClr val="111111"/>
              </a:solidFill>
            </a:endParaRPr>
          </a:p>
          <a:p>
            <a:pPr marL="0" lvl="0" indent="0" algn="l" rtl="0">
              <a:lnSpc>
                <a:spcPct val="115000"/>
              </a:lnSpc>
              <a:spcBef>
                <a:spcPts val="0"/>
              </a:spcBef>
              <a:spcAft>
                <a:spcPts val="0"/>
              </a:spcAft>
              <a:buNone/>
            </a:pPr>
            <a:endParaRPr sz="1200" b="1">
              <a:solidFill>
                <a:srgbClr val="FFFFFF"/>
              </a:solidFill>
              <a:latin typeface="Georgia"/>
              <a:ea typeface="Georgia"/>
              <a:cs typeface="Georgia"/>
              <a:sym typeface="Georgia"/>
            </a:endParaRPr>
          </a:p>
          <a:p>
            <a:pPr marL="0" lvl="0" indent="0" algn="l" rtl="0">
              <a:lnSpc>
                <a:spcPct val="115000"/>
              </a:lnSpc>
              <a:spcBef>
                <a:spcPts val="0"/>
              </a:spcBef>
              <a:spcAft>
                <a:spcPts val="0"/>
              </a:spcAft>
              <a:buNone/>
            </a:pPr>
            <a:endParaRPr sz="1200" b="1">
              <a:solidFill>
                <a:srgbClr val="FFFFFF"/>
              </a:solidFill>
              <a:latin typeface="Georgia"/>
              <a:ea typeface="Georgia"/>
              <a:cs typeface="Georgia"/>
              <a:sym typeface="Georgia"/>
            </a:endParaRPr>
          </a:p>
        </p:txBody>
      </p:sp>
      <p:pic>
        <p:nvPicPr>
          <p:cNvPr id="173" name="Google Shape;173;p23"/>
          <p:cNvPicPr preferRelativeResize="0"/>
          <p:nvPr/>
        </p:nvPicPr>
        <p:blipFill>
          <a:blip r:embed="rId3">
            <a:alphaModFix/>
          </a:blip>
          <a:stretch>
            <a:fillRect/>
          </a:stretch>
        </p:blipFill>
        <p:spPr>
          <a:xfrm>
            <a:off x="152400" y="865400"/>
            <a:ext cx="5771574" cy="4021925"/>
          </a:xfrm>
          <a:prstGeom prst="rect">
            <a:avLst/>
          </a:prstGeom>
          <a:noFill/>
          <a:ln>
            <a:noFill/>
          </a:ln>
        </p:spPr>
      </p:pic>
      <p:pic>
        <p:nvPicPr>
          <p:cNvPr id="174" name="Google Shape;174;p23"/>
          <p:cNvPicPr preferRelativeResize="0"/>
          <p:nvPr/>
        </p:nvPicPr>
        <p:blipFill>
          <a:blip r:embed="rId4">
            <a:alphaModFix/>
          </a:blip>
          <a:stretch>
            <a:fillRect/>
          </a:stretch>
        </p:blipFill>
        <p:spPr>
          <a:xfrm>
            <a:off x="6274425" y="3461550"/>
            <a:ext cx="2510550" cy="16149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A31"/>
        </a:solidFill>
        <a:effectLst/>
      </p:bgPr>
    </p:bg>
    <p:spTree>
      <p:nvGrpSpPr>
        <p:cNvPr id="1" name="Shape 178"/>
        <p:cNvGrpSpPr/>
        <p:nvPr/>
      </p:nvGrpSpPr>
      <p:grpSpPr>
        <a:xfrm>
          <a:off x="0" y="0"/>
          <a:ext cx="0" cy="0"/>
          <a:chOff x="0" y="0"/>
          <a:chExt cx="0" cy="0"/>
        </a:xfrm>
      </p:grpSpPr>
      <p:sp>
        <p:nvSpPr>
          <p:cNvPr id="179" name="Google Shape;179;p24"/>
          <p:cNvSpPr txBox="1">
            <a:spLocks noGrp="1"/>
          </p:cNvSpPr>
          <p:nvPr>
            <p:ph type="body" idx="2"/>
          </p:nvPr>
        </p:nvSpPr>
        <p:spPr>
          <a:xfrm>
            <a:off x="208775" y="246125"/>
            <a:ext cx="4108500" cy="4638600"/>
          </a:xfrm>
          <a:prstGeom prst="rect">
            <a:avLst/>
          </a:prstGeom>
          <a:solidFill>
            <a:srgbClr val="00FF00"/>
          </a:solidFill>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388" b="1" u="sng">
                <a:solidFill>
                  <a:srgbClr val="000000"/>
                </a:solidFill>
                <a:latin typeface="Lobster"/>
                <a:ea typeface="Lobster"/>
                <a:cs typeface="Lobster"/>
                <a:sym typeface="Lobster"/>
              </a:rPr>
              <a:t>Remarks:</a:t>
            </a:r>
            <a:endParaRPr sz="2388" b="1" u="sng">
              <a:solidFill>
                <a:srgbClr val="000000"/>
              </a:solidFill>
              <a:latin typeface="Lobster"/>
              <a:ea typeface="Lobster"/>
              <a:cs typeface="Lobster"/>
              <a:sym typeface="Lobster"/>
            </a:endParaRPr>
          </a:p>
          <a:p>
            <a:pPr marL="457200" lvl="0" indent="-334327" algn="l" rtl="0">
              <a:spcBef>
                <a:spcPts val="1200"/>
              </a:spcBef>
              <a:spcAft>
                <a:spcPts val="0"/>
              </a:spcAft>
              <a:buClr>
                <a:srgbClr val="000000"/>
              </a:buClr>
              <a:buSzPct val="100000"/>
              <a:buFont typeface="Arial"/>
              <a:buAutoNum type="arabicPeriod"/>
            </a:pPr>
            <a:r>
              <a:rPr lang="en">
                <a:solidFill>
                  <a:srgbClr val="000000"/>
                </a:solidFill>
                <a:latin typeface="Arial"/>
                <a:ea typeface="Arial"/>
                <a:cs typeface="Arial"/>
                <a:sym typeface="Arial"/>
              </a:rPr>
              <a:t>Over the entire 13 year span, all Dividend Aristocrats, whether the top performers or the other companies, had relatively similar dividend yields.</a:t>
            </a:r>
            <a:endParaRPr>
              <a:solidFill>
                <a:srgbClr val="000000"/>
              </a:solidFill>
              <a:latin typeface="Arial"/>
              <a:ea typeface="Arial"/>
              <a:cs typeface="Arial"/>
              <a:sym typeface="Arial"/>
            </a:endParaRPr>
          </a:p>
          <a:p>
            <a:pPr marL="457200" lvl="0" indent="-334327" algn="l" rtl="0">
              <a:spcBef>
                <a:spcPts val="0"/>
              </a:spcBef>
              <a:spcAft>
                <a:spcPts val="0"/>
              </a:spcAft>
              <a:buClr>
                <a:srgbClr val="000000"/>
              </a:buClr>
              <a:buSzPct val="100000"/>
              <a:buFont typeface="Arial"/>
              <a:buAutoNum type="arabicPeriod"/>
            </a:pPr>
            <a:r>
              <a:rPr lang="en">
                <a:solidFill>
                  <a:srgbClr val="000000"/>
                </a:solidFill>
                <a:latin typeface="Arial"/>
                <a:ea typeface="Arial"/>
                <a:cs typeface="Arial"/>
                <a:sym typeface="Arial"/>
              </a:rPr>
              <a:t>However, as the top performers began to grow significantly in price, their dividend yields began to inversely fall. </a:t>
            </a:r>
            <a:endParaRPr>
              <a:solidFill>
                <a:srgbClr val="000000"/>
              </a:solidFill>
              <a:latin typeface="Arial"/>
              <a:ea typeface="Arial"/>
              <a:cs typeface="Arial"/>
              <a:sym typeface="Arial"/>
            </a:endParaRPr>
          </a:p>
          <a:p>
            <a:pPr marL="457200" lvl="0" indent="-334327" algn="l" rtl="0">
              <a:spcBef>
                <a:spcPts val="0"/>
              </a:spcBef>
              <a:spcAft>
                <a:spcPts val="0"/>
              </a:spcAft>
              <a:buClr>
                <a:srgbClr val="000000"/>
              </a:buClr>
              <a:buSzPct val="100000"/>
              <a:buFont typeface="Arial"/>
              <a:buAutoNum type="arabicPeriod"/>
            </a:pPr>
            <a:r>
              <a:rPr lang="en">
                <a:solidFill>
                  <a:srgbClr val="000000"/>
                </a:solidFill>
                <a:latin typeface="Arial"/>
                <a:ea typeface="Arial"/>
                <a:cs typeface="Arial"/>
                <a:sym typeface="Arial"/>
              </a:rPr>
              <a:t>From the year 2018 to 2023, the top Dividend Aristocrats had substantially smaller yields compared to the average of their peers. </a:t>
            </a:r>
            <a:endParaRPr>
              <a:solidFill>
                <a:srgbClr val="000000"/>
              </a:solidFill>
              <a:latin typeface="Arial"/>
              <a:ea typeface="Arial"/>
              <a:cs typeface="Arial"/>
              <a:sym typeface="Arial"/>
            </a:endParaRPr>
          </a:p>
          <a:p>
            <a:pPr marL="457200" lvl="0" indent="-334327" algn="l" rtl="0">
              <a:spcBef>
                <a:spcPts val="0"/>
              </a:spcBef>
              <a:spcAft>
                <a:spcPts val="0"/>
              </a:spcAft>
              <a:buClr>
                <a:srgbClr val="000000"/>
              </a:buClr>
              <a:buSzPct val="100000"/>
              <a:buFont typeface="Arial"/>
              <a:buAutoNum type="arabicPeriod"/>
            </a:pPr>
            <a:r>
              <a:rPr lang="en">
                <a:solidFill>
                  <a:srgbClr val="000000"/>
                </a:solidFill>
                <a:latin typeface="Arial"/>
                <a:ea typeface="Arial"/>
                <a:cs typeface="Arial"/>
                <a:sym typeface="Arial"/>
              </a:rPr>
              <a:t>This became even more apparent after COVID from 2021-2023. </a:t>
            </a:r>
            <a:endParaRPr>
              <a:solidFill>
                <a:srgbClr val="000000"/>
              </a:solidFill>
              <a:latin typeface="Arial"/>
              <a:ea typeface="Arial"/>
              <a:cs typeface="Arial"/>
              <a:sym typeface="Arial"/>
            </a:endParaRPr>
          </a:p>
        </p:txBody>
      </p:sp>
      <p:pic>
        <p:nvPicPr>
          <p:cNvPr id="180" name="Google Shape;180;p24"/>
          <p:cNvPicPr preferRelativeResize="0"/>
          <p:nvPr/>
        </p:nvPicPr>
        <p:blipFill>
          <a:blip r:embed="rId3">
            <a:alphaModFix/>
          </a:blip>
          <a:stretch>
            <a:fillRect/>
          </a:stretch>
        </p:blipFill>
        <p:spPr>
          <a:xfrm>
            <a:off x="4908175" y="169925"/>
            <a:ext cx="3709174" cy="2781875"/>
          </a:xfrm>
          <a:prstGeom prst="rect">
            <a:avLst/>
          </a:prstGeom>
          <a:noFill/>
          <a:ln>
            <a:noFill/>
          </a:ln>
        </p:spPr>
      </p:pic>
      <p:pic>
        <p:nvPicPr>
          <p:cNvPr id="181" name="Google Shape;181;p24"/>
          <p:cNvPicPr preferRelativeResize="0"/>
          <p:nvPr/>
        </p:nvPicPr>
        <p:blipFill>
          <a:blip r:embed="rId4">
            <a:alphaModFix/>
          </a:blip>
          <a:stretch>
            <a:fillRect/>
          </a:stretch>
        </p:blipFill>
        <p:spPr>
          <a:xfrm>
            <a:off x="5019375" y="3051625"/>
            <a:ext cx="3313300" cy="198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1A1A"/>
        </a:solidFill>
        <a:effectLst/>
      </p:bgPr>
    </p:bg>
    <p:spTree>
      <p:nvGrpSpPr>
        <p:cNvPr id="1" name="Shape 185"/>
        <p:cNvGrpSpPr/>
        <p:nvPr/>
      </p:nvGrpSpPr>
      <p:grpSpPr>
        <a:xfrm>
          <a:off x="0" y="0"/>
          <a:ext cx="0" cy="0"/>
          <a:chOff x="0" y="0"/>
          <a:chExt cx="0" cy="0"/>
        </a:xfrm>
      </p:grpSpPr>
      <p:sp>
        <p:nvSpPr>
          <p:cNvPr id="186" name="Google Shape;186;p25"/>
          <p:cNvSpPr txBox="1">
            <a:spLocks noGrp="1"/>
          </p:cNvSpPr>
          <p:nvPr>
            <p:ph type="body" idx="2"/>
          </p:nvPr>
        </p:nvSpPr>
        <p:spPr>
          <a:xfrm>
            <a:off x="57500" y="122075"/>
            <a:ext cx="4196700" cy="531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1200"/>
              </a:spcAft>
              <a:buNone/>
            </a:pPr>
            <a:r>
              <a:rPr lang="en" sz="2300" b="1" u="sng">
                <a:solidFill>
                  <a:srgbClr val="111111"/>
                </a:solidFill>
                <a:latin typeface="EB Garamond"/>
                <a:ea typeface="EB Garamond"/>
                <a:cs typeface="EB Garamond"/>
                <a:sym typeface="EB Garamond"/>
              </a:rPr>
              <a:t>Avg. Dividend Yield: 2010-2023</a:t>
            </a:r>
            <a:endParaRPr sz="2300" b="1" u="sng">
              <a:solidFill>
                <a:srgbClr val="111111"/>
              </a:solidFill>
              <a:latin typeface="EB Garamond"/>
              <a:ea typeface="EB Garamond"/>
              <a:cs typeface="EB Garamond"/>
              <a:sym typeface="EB Garamond"/>
            </a:endParaRPr>
          </a:p>
        </p:txBody>
      </p:sp>
      <p:pic>
        <p:nvPicPr>
          <p:cNvPr id="187" name="Google Shape;187;p25"/>
          <p:cNvPicPr preferRelativeResize="0"/>
          <p:nvPr/>
        </p:nvPicPr>
        <p:blipFill>
          <a:blip r:embed="rId3">
            <a:alphaModFix/>
          </a:blip>
          <a:stretch>
            <a:fillRect/>
          </a:stretch>
        </p:blipFill>
        <p:spPr>
          <a:xfrm>
            <a:off x="363975" y="736250"/>
            <a:ext cx="3583750" cy="4027650"/>
          </a:xfrm>
          <a:prstGeom prst="rect">
            <a:avLst/>
          </a:prstGeom>
          <a:noFill/>
          <a:ln>
            <a:noFill/>
          </a:ln>
        </p:spPr>
      </p:pic>
      <p:pic>
        <p:nvPicPr>
          <p:cNvPr id="188" name="Google Shape;188;p25"/>
          <p:cNvPicPr preferRelativeResize="0"/>
          <p:nvPr/>
        </p:nvPicPr>
        <p:blipFill>
          <a:blip r:embed="rId4">
            <a:alphaModFix/>
          </a:blip>
          <a:stretch>
            <a:fillRect/>
          </a:stretch>
        </p:blipFill>
        <p:spPr>
          <a:xfrm>
            <a:off x="4325175" y="1951425"/>
            <a:ext cx="4818826" cy="3192075"/>
          </a:xfrm>
          <a:prstGeom prst="rect">
            <a:avLst/>
          </a:prstGeom>
          <a:noFill/>
          <a:ln>
            <a:noFill/>
          </a:ln>
        </p:spPr>
      </p:pic>
      <p:pic>
        <p:nvPicPr>
          <p:cNvPr id="189" name="Google Shape;189;p25"/>
          <p:cNvPicPr preferRelativeResize="0"/>
          <p:nvPr/>
        </p:nvPicPr>
        <p:blipFill>
          <a:blip r:embed="rId5">
            <a:alphaModFix/>
          </a:blip>
          <a:stretch>
            <a:fillRect/>
          </a:stretch>
        </p:blipFill>
        <p:spPr>
          <a:xfrm>
            <a:off x="4819625" y="122075"/>
            <a:ext cx="4010074" cy="17460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193"/>
        <p:cNvGrpSpPr/>
        <p:nvPr/>
      </p:nvGrpSpPr>
      <p:grpSpPr>
        <a:xfrm>
          <a:off x="0" y="0"/>
          <a:ext cx="0" cy="0"/>
          <a:chOff x="0" y="0"/>
          <a:chExt cx="0" cy="0"/>
        </a:xfrm>
      </p:grpSpPr>
      <p:sp>
        <p:nvSpPr>
          <p:cNvPr id="194" name="Google Shape;194;p26"/>
          <p:cNvSpPr txBox="1">
            <a:spLocks noGrp="1"/>
          </p:cNvSpPr>
          <p:nvPr>
            <p:ph type="body" idx="1"/>
          </p:nvPr>
        </p:nvSpPr>
        <p:spPr>
          <a:xfrm>
            <a:off x="653200" y="109400"/>
            <a:ext cx="8389200" cy="694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200"/>
              </a:spcAft>
              <a:buNone/>
            </a:pPr>
            <a:r>
              <a:rPr lang="en" sz="3000" b="1" u="sng">
                <a:solidFill>
                  <a:srgbClr val="111111"/>
                </a:solidFill>
                <a:latin typeface="EB Garamond"/>
                <a:ea typeface="EB Garamond"/>
                <a:cs typeface="EB Garamond"/>
                <a:sym typeface="EB Garamond"/>
              </a:rPr>
              <a:t>Avg. Dividend Yield: 2018-2023</a:t>
            </a:r>
            <a:endParaRPr sz="3000" b="1" u="sng">
              <a:solidFill>
                <a:srgbClr val="111111"/>
              </a:solidFill>
              <a:latin typeface="EB Garamond"/>
              <a:ea typeface="EB Garamond"/>
              <a:cs typeface="EB Garamond"/>
              <a:sym typeface="EB Garamond"/>
            </a:endParaRPr>
          </a:p>
        </p:txBody>
      </p:sp>
      <p:pic>
        <p:nvPicPr>
          <p:cNvPr id="195" name="Google Shape;195;p26"/>
          <p:cNvPicPr preferRelativeResize="0"/>
          <p:nvPr/>
        </p:nvPicPr>
        <p:blipFill>
          <a:blip r:embed="rId3">
            <a:alphaModFix/>
          </a:blip>
          <a:stretch>
            <a:fillRect/>
          </a:stretch>
        </p:blipFill>
        <p:spPr>
          <a:xfrm>
            <a:off x="196000" y="929225"/>
            <a:ext cx="3318150" cy="3848269"/>
          </a:xfrm>
          <a:prstGeom prst="rect">
            <a:avLst/>
          </a:prstGeom>
          <a:noFill/>
          <a:ln>
            <a:noFill/>
          </a:ln>
        </p:spPr>
      </p:pic>
      <p:pic>
        <p:nvPicPr>
          <p:cNvPr id="196" name="Google Shape;196;p26"/>
          <p:cNvPicPr preferRelativeResize="0"/>
          <p:nvPr/>
        </p:nvPicPr>
        <p:blipFill>
          <a:blip r:embed="rId4">
            <a:alphaModFix/>
          </a:blip>
          <a:stretch>
            <a:fillRect/>
          </a:stretch>
        </p:blipFill>
        <p:spPr>
          <a:xfrm>
            <a:off x="3652000" y="971900"/>
            <a:ext cx="5424136" cy="379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8181">
            <a:alpha val="93710"/>
          </a:srgbClr>
        </a:solidFill>
        <a:effectLst/>
      </p:bgPr>
    </p:bg>
    <p:spTree>
      <p:nvGrpSpPr>
        <p:cNvPr id="1" name="Shape 200"/>
        <p:cNvGrpSpPr/>
        <p:nvPr/>
      </p:nvGrpSpPr>
      <p:grpSpPr>
        <a:xfrm>
          <a:off x="0" y="0"/>
          <a:ext cx="0" cy="0"/>
          <a:chOff x="0" y="0"/>
          <a:chExt cx="0" cy="0"/>
        </a:xfrm>
      </p:grpSpPr>
      <p:pic>
        <p:nvPicPr>
          <p:cNvPr id="201" name="Google Shape;201;p27"/>
          <p:cNvPicPr preferRelativeResize="0"/>
          <p:nvPr/>
        </p:nvPicPr>
        <p:blipFill>
          <a:blip r:embed="rId3">
            <a:alphaModFix/>
          </a:blip>
          <a:stretch>
            <a:fillRect/>
          </a:stretch>
        </p:blipFill>
        <p:spPr>
          <a:xfrm>
            <a:off x="304813" y="946712"/>
            <a:ext cx="3812676" cy="2281200"/>
          </a:xfrm>
          <a:prstGeom prst="rect">
            <a:avLst/>
          </a:prstGeom>
          <a:noFill/>
          <a:ln w="38100" cap="flat" cmpd="sng">
            <a:solidFill>
              <a:schemeClr val="accent4"/>
            </a:solidFill>
            <a:prstDash val="dashDot"/>
            <a:round/>
            <a:headEnd type="none" w="sm" len="sm"/>
            <a:tailEnd type="none" w="sm" len="sm"/>
          </a:ln>
        </p:spPr>
      </p:pic>
      <p:pic>
        <p:nvPicPr>
          <p:cNvPr id="202" name="Google Shape;202;p27"/>
          <p:cNvPicPr preferRelativeResize="0"/>
          <p:nvPr/>
        </p:nvPicPr>
        <p:blipFill>
          <a:blip r:embed="rId4">
            <a:alphaModFix/>
          </a:blip>
          <a:stretch>
            <a:fillRect/>
          </a:stretch>
        </p:blipFill>
        <p:spPr>
          <a:xfrm>
            <a:off x="4398825" y="2571750"/>
            <a:ext cx="4665300" cy="2523925"/>
          </a:xfrm>
          <a:prstGeom prst="rect">
            <a:avLst/>
          </a:prstGeom>
          <a:noFill/>
          <a:ln w="38100" cap="flat" cmpd="sng">
            <a:solidFill>
              <a:schemeClr val="accent3"/>
            </a:solidFill>
            <a:prstDash val="dot"/>
            <a:round/>
            <a:headEnd type="none" w="sm" len="sm"/>
            <a:tailEnd type="none" w="sm" len="sm"/>
          </a:ln>
        </p:spPr>
      </p:pic>
      <p:sp>
        <p:nvSpPr>
          <p:cNvPr id="203" name="Google Shape;203;p27"/>
          <p:cNvSpPr txBox="1"/>
          <p:nvPr/>
        </p:nvSpPr>
        <p:spPr>
          <a:xfrm>
            <a:off x="401800" y="0"/>
            <a:ext cx="6468900" cy="7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u="sng">
                <a:latin typeface="EB Garamond"/>
                <a:ea typeface="EB Garamond"/>
                <a:cs typeface="EB Garamond"/>
                <a:sym typeface="EB Garamond"/>
              </a:rPr>
              <a:t>Dividend Yield Categories</a:t>
            </a:r>
            <a:r>
              <a:rPr lang="en" sz="2800" b="1">
                <a:latin typeface="EB Garamond"/>
                <a:ea typeface="EB Garamond"/>
                <a:cs typeface="EB Garamond"/>
                <a:sym typeface="EB Garamond"/>
              </a:rPr>
              <a:t> </a:t>
            </a:r>
            <a:endParaRPr sz="2800" b="1">
              <a:latin typeface="EB Garamond"/>
              <a:ea typeface="EB Garamond"/>
              <a:cs typeface="EB Garamond"/>
              <a:sym typeface="EB Garamond"/>
            </a:endParaRPr>
          </a:p>
        </p:txBody>
      </p:sp>
      <p:pic>
        <p:nvPicPr>
          <p:cNvPr id="204" name="Google Shape;204;p27"/>
          <p:cNvPicPr preferRelativeResize="0"/>
          <p:nvPr/>
        </p:nvPicPr>
        <p:blipFill>
          <a:blip r:embed="rId5">
            <a:alphaModFix/>
          </a:blip>
          <a:stretch>
            <a:fillRect/>
          </a:stretch>
        </p:blipFill>
        <p:spPr>
          <a:xfrm>
            <a:off x="304813" y="3441850"/>
            <a:ext cx="3471000" cy="1542675"/>
          </a:xfrm>
          <a:prstGeom prst="rect">
            <a:avLst/>
          </a:prstGeom>
          <a:noFill/>
          <a:ln w="38100" cap="flat" cmpd="sng">
            <a:solidFill>
              <a:schemeClr val="accent4"/>
            </a:solidFill>
            <a:prstDash val="dashDot"/>
            <a:round/>
            <a:headEnd type="none" w="sm" len="sm"/>
            <a:tailEnd type="none" w="sm" len="sm"/>
          </a:ln>
        </p:spPr>
      </p:pic>
      <p:pic>
        <p:nvPicPr>
          <p:cNvPr id="205" name="Google Shape;205;p27"/>
          <p:cNvPicPr preferRelativeResize="0"/>
          <p:nvPr/>
        </p:nvPicPr>
        <p:blipFill>
          <a:blip r:embed="rId6">
            <a:alphaModFix/>
          </a:blip>
          <a:stretch>
            <a:fillRect/>
          </a:stretch>
        </p:blipFill>
        <p:spPr>
          <a:xfrm>
            <a:off x="4398825" y="1099100"/>
            <a:ext cx="3667125" cy="1381125"/>
          </a:xfrm>
          <a:prstGeom prst="rect">
            <a:avLst/>
          </a:prstGeom>
          <a:noFill/>
          <a:ln w="28575" cap="flat" cmpd="sng">
            <a:solidFill>
              <a:schemeClr val="dk2"/>
            </a:solidFill>
            <a:prstDash val="dot"/>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436175" y="196100"/>
            <a:ext cx="5719200" cy="1325100"/>
          </a:xfrm>
          <a:prstGeom prst="rect">
            <a:avLst/>
          </a:prstGeom>
          <a:ln w="28575" cap="flat" cmpd="sng">
            <a:solidFill>
              <a:schemeClr val="lt1"/>
            </a:solidFill>
            <a:prstDash val="lg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500" b="1">
                <a:latin typeface="EB Garamond"/>
                <a:ea typeface="EB Garamond"/>
                <a:cs typeface="EB Garamond"/>
                <a:sym typeface="EB Garamond"/>
              </a:rPr>
              <a:t>Dividend Yield Categories After (2018)</a:t>
            </a:r>
            <a:endParaRPr sz="3500" b="1">
              <a:latin typeface="EB Garamond"/>
              <a:ea typeface="EB Garamond"/>
              <a:cs typeface="EB Garamond"/>
              <a:sym typeface="EB Garamond"/>
            </a:endParaRPr>
          </a:p>
        </p:txBody>
      </p:sp>
      <p:pic>
        <p:nvPicPr>
          <p:cNvPr id="211" name="Google Shape;211;p28"/>
          <p:cNvPicPr preferRelativeResize="0"/>
          <p:nvPr/>
        </p:nvPicPr>
        <p:blipFill>
          <a:blip r:embed="rId3">
            <a:alphaModFix/>
          </a:blip>
          <a:stretch>
            <a:fillRect/>
          </a:stretch>
        </p:blipFill>
        <p:spPr>
          <a:xfrm>
            <a:off x="162900" y="1828800"/>
            <a:ext cx="5253926" cy="2803500"/>
          </a:xfrm>
          <a:prstGeom prst="rect">
            <a:avLst/>
          </a:prstGeom>
          <a:noFill/>
          <a:ln>
            <a:noFill/>
          </a:ln>
        </p:spPr>
      </p:pic>
      <p:pic>
        <p:nvPicPr>
          <p:cNvPr id="212" name="Google Shape;212;p28"/>
          <p:cNvPicPr preferRelativeResize="0"/>
          <p:nvPr/>
        </p:nvPicPr>
        <p:blipFill>
          <a:blip r:embed="rId4">
            <a:alphaModFix/>
          </a:blip>
          <a:stretch>
            <a:fillRect/>
          </a:stretch>
        </p:blipFill>
        <p:spPr>
          <a:xfrm>
            <a:off x="5516650" y="2571750"/>
            <a:ext cx="3520775" cy="145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270875" y="165050"/>
            <a:ext cx="8520600" cy="607800"/>
          </a:xfrm>
          <a:prstGeom prst="rect">
            <a:avLst/>
          </a:prstGeom>
          <a:solidFill>
            <a:srgbClr val="111111"/>
          </a:solidFill>
          <a:ln w="76200" cap="flat" cmpd="sng">
            <a:solidFill>
              <a:srgbClr val="000000"/>
            </a:solidFill>
            <a:prstDash val="dashDot"/>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EB Garamond"/>
                <a:ea typeface="EB Garamond"/>
                <a:cs typeface="EB Garamond"/>
                <a:sym typeface="EB Garamond"/>
              </a:rPr>
              <a:t>Remarks on Dividend Yield Categories</a:t>
            </a:r>
            <a:endParaRPr b="1">
              <a:solidFill>
                <a:schemeClr val="lt1"/>
              </a:solidFill>
              <a:latin typeface="EB Garamond"/>
              <a:ea typeface="EB Garamond"/>
              <a:cs typeface="EB Garamond"/>
              <a:sym typeface="EB Garamond"/>
            </a:endParaRPr>
          </a:p>
        </p:txBody>
      </p:sp>
      <p:sp>
        <p:nvSpPr>
          <p:cNvPr id="218" name="Google Shape;218;p29"/>
          <p:cNvSpPr txBox="1">
            <a:spLocks noGrp="1"/>
          </p:cNvSpPr>
          <p:nvPr>
            <p:ph type="body" idx="1"/>
          </p:nvPr>
        </p:nvSpPr>
        <p:spPr>
          <a:xfrm>
            <a:off x="311700" y="1229975"/>
            <a:ext cx="3999900" cy="3339000"/>
          </a:xfrm>
          <a:prstGeom prst="rect">
            <a:avLst/>
          </a:prstGeom>
          <a:solidFill>
            <a:srgbClr val="6FA8DC"/>
          </a:solidFill>
        </p:spPr>
        <p:txBody>
          <a:bodyPr spcFirstLastPara="1" wrap="square" lIns="91425" tIns="91425" rIns="91425" bIns="91425" anchor="t" anchorCtr="0">
            <a:normAutofit/>
          </a:bodyPr>
          <a:lstStyle/>
          <a:p>
            <a:pPr marL="457200" lvl="0" indent="-317500" algn="l" rtl="0">
              <a:spcBef>
                <a:spcPts val="0"/>
              </a:spcBef>
              <a:spcAft>
                <a:spcPts val="0"/>
              </a:spcAft>
              <a:buSzPts val="1400"/>
              <a:buAutoNum type="alphaLcPeriod"/>
            </a:pPr>
            <a:r>
              <a:rPr lang="en"/>
              <a:t>Over the 13 year span, the majority of Dividend Aristocrats paid an average Dividend Yield of greater than 3%.</a:t>
            </a:r>
            <a:endParaRPr/>
          </a:p>
          <a:p>
            <a:pPr marL="457200" lvl="0" indent="-317500" algn="l" rtl="0">
              <a:spcBef>
                <a:spcPts val="1000"/>
              </a:spcBef>
              <a:spcAft>
                <a:spcPts val="0"/>
              </a:spcAft>
              <a:buSzPts val="1400"/>
              <a:buAutoNum type="alphaLcPeriod"/>
            </a:pPr>
            <a:r>
              <a:rPr lang="en"/>
              <a:t>However, as the prices of certain companies increased, the number of Dividend Aristocrats that continued to pay an average of a 3% dividend yield </a:t>
            </a:r>
            <a:r>
              <a:rPr lang="en" u="sng"/>
              <a:t>decreased</a:t>
            </a:r>
            <a:r>
              <a:rPr lang="en"/>
              <a:t> significantly.</a:t>
            </a:r>
            <a:endParaRPr/>
          </a:p>
          <a:p>
            <a:pPr marL="457200" lvl="0" indent="-317500" algn="l" rtl="0">
              <a:spcBef>
                <a:spcPts val="1000"/>
              </a:spcBef>
              <a:spcAft>
                <a:spcPts val="1000"/>
              </a:spcAft>
              <a:buSzPts val="1400"/>
              <a:buAutoNum type="alphaLcPeriod"/>
            </a:pPr>
            <a:r>
              <a:rPr lang="en"/>
              <a:t>Thus, higher dividend yields </a:t>
            </a:r>
            <a:r>
              <a:rPr lang="en" b="1"/>
              <a:t>do NOT</a:t>
            </a:r>
            <a:r>
              <a:rPr lang="en"/>
              <a:t> necessarily correlate with larger price gains! </a:t>
            </a:r>
            <a:endParaRPr/>
          </a:p>
        </p:txBody>
      </p:sp>
      <p:pic>
        <p:nvPicPr>
          <p:cNvPr id="219" name="Google Shape;219;p29"/>
          <p:cNvPicPr preferRelativeResize="0"/>
          <p:nvPr/>
        </p:nvPicPr>
        <p:blipFill>
          <a:blip r:embed="rId3">
            <a:alphaModFix/>
          </a:blip>
          <a:stretch>
            <a:fillRect/>
          </a:stretch>
        </p:blipFill>
        <p:spPr>
          <a:xfrm>
            <a:off x="4746900" y="1647151"/>
            <a:ext cx="4272150" cy="229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787825" y="-47200"/>
            <a:ext cx="8520600" cy="11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u="sng">
                <a:solidFill>
                  <a:srgbClr val="111111"/>
                </a:solidFill>
                <a:latin typeface="EB Garamond"/>
                <a:ea typeface="EB Garamond"/>
                <a:cs typeface="EB Garamond"/>
                <a:sym typeface="EB Garamond"/>
              </a:rPr>
              <a:t>Analyzing Dividend Growth: Part 1</a:t>
            </a:r>
            <a:endParaRPr sz="3200" b="1" u="sng">
              <a:solidFill>
                <a:srgbClr val="111111"/>
              </a:solidFill>
              <a:latin typeface="EB Garamond"/>
              <a:ea typeface="EB Garamond"/>
              <a:cs typeface="EB Garamond"/>
              <a:sym typeface="EB Garamond"/>
            </a:endParaRPr>
          </a:p>
          <a:p>
            <a:pPr marL="0" lvl="0" indent="0" algn="ctr" rtl="0">
              <a:spcBef>
                <a:spcPts val="0"/>
              </a:spcBef>
              <a:spcAft>
                <a:spcPts val="0"/>
              </a:spcAft>
              <a:buSzPts val="990"/>
              <a:buNone/>
            </a:pPr>
            <a:r>
              <a:rPr lang="en" sz="3200" b="1" u="sng">
                <a:solidFill>
                  <a:srgbClr val="111111"/>
                </a:solidFill>
                <a:latin typeface="EB Garamond"/>
                <a:ea typeface="EB Garamond"/>
                <a:cs typeface="EB Garamond"/>
                <a:sym typeface="EB Garamond"/>
              </a:rPr>
              <a:t>(07/08/2010 - 07/08/2023)</a:t>
            </a:r>
            <a:endParaRPr sz="3200" b="1" u="sng">
              <a:solidFill>
                <a:srgbClr val="111111"/>
              </a:solidFill>
              <a:latin typeface="EB Garamond"/>
              <a:ea typeface="EB Garamond"/>
              <a:cs typeface="EB Garamond"/>
              <a:sym typeface="EB Garamond"/>
            </a:endParaRPr>
          </a:p>
        </p:txBody>
      </p:sp>
      <p:pic>
        <p:nvPicPr>
          <p:cNvPr id="225" name="Google Shape;225;p30"/>
          <p:cNvPicPr preferRelativeResize="0"/>
          <p:nvPr/>
        </p:nvPicPr>
        <p:blipFill rotWithShape="1">
          <a:blip r:embed="rId3">
            <a:alphaModFix/>
          </a:blip>
          <a:srcRect/>
          <a:stretch/>
        </p:blipFill>
        <p:spPr>
          <a:xfrm>
            <a:off x="0" y="1698800"/>
            <a:ext cx="5932000" cy="3260725"/>
          </a:xfrm>
          <a:prstGeom prst="rect">
            <a:avLst/>
          </a:prstGeom>
          <a:noFill/>
          <a:ln w="9525" cap="flat" cmpd="sng">
            <a:solidFill>
              <a:srgbClr val="111111"/>
            </a:solidFill>
            <a:prstDash val="solid"/>
            <a:round/>
            <a:headEnd type="none" w="sm" len="sm"/>
            <a:tailEnd type="none" w="sm" len="sm"/>
          </a:ln>
        </p:spPr>
      </p:pic>
      <p:pic>
        <p:nvPicPr>
          <p:cNvPr id="226" name="Google Shape;226;p30"/>
          <p:cNvPicPr preferRelativeResize="0"/>
          <p:nvPr/>
        </p:nvPicPr>
        <p:blipFill>
          <a:blip r:embed="rId4">
            <a:alphaModFix/>
          </a:blip>
          <a:stretch>
            <a:fillRect/>
          </a:stretch>
        </p:blipFill>
        <p:spPr>
          <a:xfrm>
            <a:off x="6115725" y="2873725"/>
            <a:ext cx="2875875" cy="2228700"/>
          </a:xfrm>
          <a:prstGeom prst="rect">
            <a:avLst/>
          </a:prstGeom>
          <a:noFill/>
          <a:ln>
            <a:noFill/>
          </a:ln>
        </p:spPr>
      </p:pic>
      <p:sp>
        <p:nvSpPr>
          <p:cNvPr id="227" name="Google Shape;227;p30"/>
          <p:cNvSpPr/>
          <p:nvPr/>
        </p:nvSpPr>
        <p:spPr>
          <a:xfrm>
            <a:off x="5972813" y="391875"/>
            <a:ext cx="3161700" cy="2228700"/>
          </a:xfrm>
          <a:prstGeom prst="wedgeEllipseCallout">
            <a:avLst>
              <a:gd name="adj1" fmla="val -20833"/>
              <a:gd name="adj2" fmla="val 625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5/7 of the top Dividend Aristocrat stocks had a larger annual dividend growth rate than the rest of the Dividend Aristocrats.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787825" y="-47200"/>
            <a:ext cx="8520600" cy="11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u="sng">
                <a:solidFill>
                  <a:srgbClr val="111111"/>
                </a:solidFill>
                <a:latin typeface="EB Garamond"/>
                <a:ea typeface="EB Garamond"/>
                <a:cs typeface="EB Garamond"/>
                <a:sym typeface="EB Garamond"/>
              </a:rPr>
              <a:t>Analyzing Dividend Growth: Part 2</a:t>
            </a:r>
            <a:endParaRPr sz="3200" b="1" u="sng">
              <a:solidFill>
                <a:srgbClr val="111111"/>
              </a:solidFill>
              <a:latin typeface="EB Garamond"/>
              <a:ea typeface="EB Garamond"/>
              <a:cs typeface="EB Garamond"/>
              <a:sym typeface="EB Garamond"/>
            </a:endParaRPr>
          </a:p>
          <a:p>
            <a:pPr marL="0" lvl="0" indent="0" algn="ctr" rtl="0">
              <a:spcBef>
                <a:spcPts val="0"/>
              </a:spcBef>
              <a:spcAft>
                <a:spcPts val="0"/>
              </a:spcAft>
              <a:buSzPts val="990"/>
              <a:buNone/>
            </a:pPr>
            <a:r>
              <a:rPr lang="en" sz="3200" b="1" u="sng">
                <a:solidFill>
                  <a:srgbClr val="111111"/>
                </a:solidFill>
                <a:latin typeface="EB Garamond"/>
                <a:ea typeface="EB Garamond"/>
                <a:cs typeface="EB Garamond"/>
                <a:sym typeface="EB Garamond"/>
              </a:rPr>
              <a:t>(07/08/2018 - 07/08/2023)</a:t>
            </a:r>
            <a:endParaRPr sz="3200" b="1" u="sng">
              <a:solidFill>
                <a:srgbClr val="111111"/>
              </a:solidFill>
              <a:latin typeface="EB Garamond"/>
              <a:ea typeface="EB Garamond"/>
              <a:cs typeface="EB Garamond"/>
              <a:sym typeface="EB Garamond"/>
            </a:endParaRPr>
          </a:p>
        </p:txBody>
      </p:sp>
      <p:sp>
        <p:nvSpPr>
          <p:cNvPr id="233" name="Google Shape;233;p31"/>
          <p:cNvSpPr/>
          <p:nvPr/>
        </p:nvSpPr>
        <p:spPr>
          <a:xfrm>
            <a:off x="5972825" y="391875"/>
            <a:ext cx="3069000" cy="2326800"/>
          </a:xfrm>
          <a:prstGeom prst="wedgeEllipseCallout">
            <a:avLst>
              <a:gd name="adj1" fmla="val -20833"/>
              <a:gd name="adj2" fmla="val 625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300">
                <a:solidFill>
                  <a:srgbClr val="111111"/>
                </a:solidFill>
              </a:rPr>
              <a:t>Companies like Lowe’s (LOW), Sherwin-Williams (SHW), and S&amp;P Global Inc (SPGI) had massive annual dividend increases between (2018-2023).</a:t>
            </a:r>
            <a:r>
              <a:rPr lang="en"/>
              <a:t> </a:t>
            </a:r>
            <a:endParaRPr/>
          </a:p>
        </p:txBody>
      </p:sp>
      <p:pic>
        <p:nvPicPr>
          <p:cNvPr id="234" name="Google Shape;234;p31"/>
          <p:cNvPicPr preferRelativeResize="0"/>
          <p:nvPr/>
        </p:nvPicPr>
        <p:blipFill>
          <a:blip r:embed="rId3">
            <a:alphaModFix/>
          </a:blip>
          <a:stretch>
            <a:fillRect/>
          </a:stretch>
        </p:blipFill>
        <p:spPr>
          <a:xfrm>
            <a:off x="6168125" y="2994875"/>
            <a:ext cx="2807150" cy="2060850"/>
          </a:xfrm>
          <a:prstGeom prst="rect">
            <a:avLst/>
          </a:prstGeom>
          <a:noFill/>
          <a:ln>
            <a:noFill/>
          </a:ln>
        </p:spPr>
      </p:pic>
      <p:pic>
        <p:nvPicPr>
          <p:cNvPr id="235" name="Google Shape;235;p31"/>
          <p:cNvPicPr preferRelativeResize="0"/>
          <p:nvPr/>
        </p:nvPicPr>
        <p:blipFill>
          <a:blip r:embed="rId4">
            <a:alphaModFix/>
          </a:blip>
          <a:stretch>
            <a:fillRect/>
          </a:stretch>
        </p:blipFill>
        <p:spPr>
          <a:xfrm>
            <a:off x="71450" y="1472325"/>
            <a:ext cx="5806826" cy="32357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13D8A"/>
            </a:gs>
          </a:gsLst>
          <a:lin ang="5400012" scaled="0"/>
        </a:gra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65225" y="261800"/>
            <a:ext cx="4890900" cy="1120800"/>
          </a:xfrm>
          <a:prstGeom prst="rect">
            <a:avLst/>
          </a:prstGeom>
          <a:solidFill>
            <a:srgbClr val="6FA8DC"/>
          </a:solidFill>
          <a:ln w="19050"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00" b="1">
                <a:solidFill>
                  <a:srgbClr val="000000"/>
                </a:solidFill>
              </a:rPr>
              <a:t>What is a </a:t>
            </a:r>
            <a:endParaRPr sz="3400" b="1">
              <a:solidFill>
                <a:srgbClr val="000000"/>
              </a:solidFill>
            </a:endParaRPr>
          </a:p>
          <a:p>
            <a:pPr marL="0" lvl="0" indent="0" algn="ctr" rtl="0">
              <a:spcBef>
                <a:spcPts val="0"/>
              </a:spcBef>
              <a:spcAft>
                <a:spcPts val="0"/>
              </a:spcAft>
              <a:buSzPts val="990"/>
              <a:buNone/>
            </a:pPr>
            <a:r>
              <a:rPr lang="en" sz="3400" b="1">
                <a:solidFill>
                  <a:srgbClr val="000000"/>
                </a:solidFill>
              </a:rPr>
              <a:t>Dividend Aristocrat?</a:t>
            </a:r>
            <a:endParaRPr sz="3400" b="1">
              <a:solidFill>
                <a:srgbClr val="000000"/>
              </a:solidFill>
            </a:endParaRPr>
          </a:p>
        </p:txBody>
      </p:sp>
      <p:sp>
        <p:nvSpPr>
          <p:cNvPr id="95" name="Google Shape;95;p14"/>
          <p:cNvSpPr txBox="1">
            <a:spLocks noGrp="1"/>
          </p:cNvSpPr>
          <p:nvPr>
            <p:ph type="body" idx="1"/>
          </p:nvPr>
        </p:nvSpPr>
        <p:spPr>
          <a:xfrm>
            <a:off x="159300" y="1610975"/>
            <a:ext cx="4371000" cy="3286500"/>
          </a:xfrm>
          <a:prstGeom prst="rect">
            <a:avLst/>
          </a:prstGeom>
          <a:solidFill>
            <a:srgbClr val="6FA8DC"/>
          </a:solidFill>
          <a:ln w="28575" cap="flat" cmpd="sng">
            <a:solidFill>
              <a:schemeClr val="dk1"/>
            </a:solidFill>
            <a:prstDash val="solid"/>
            <a:round/>
            <a:headEnd type="none" w="sm" len="sm"/>
            <a:tailEnd type="none" w="sm" len="sm"/>
          </a:ln>
        </p:spPr>
        <p:txBody>
          <a:bodyPr spcFirstLastPara="1" wrap="square" lIns="91425" tIns="91425" rIns="91425" bIns="91425" anchor="t" anchorCtr="0">
            <a:normAutofit fontScale="25000" lnSpcReduction="20000"/>
          </a:bodyPr>
          <a:lstStyle/>
          <a:p>
            <a:pPr marL="457200" lvl="0" indent="-330200" algn="l" rtl="0">
              <a:lnSpc>
                <a:spcPct val="150000"/>
              </a:lnSpc>
              <a:spcBef>
                <a:spcPts val="0"/>
              </a:spcBef>
              <a:spcAft>
                <a:spcPts val="0"/>
              </a:spcAft>
              <a:buClr>
                <a:srgbClr val="111111"/>
              </a:buClr>
              <a:buSzPct val="100000"/>
              <a:buFont typeface="Times New Roman"/>
              <a:buChar char="❖"/>
            </a:pPr>
            <a:r>
              <a:rPr lang="en" sz="6400">
                <a:solidFill>
                  <a:srgbClr val="111111"/>
                </a:solidFill>
                <a:latin typeface="Times New Roman"/>
                <a:ea typeface="Times New Roman"/>
                <a:cs typeface="Times New Roman"/>
                <a:sym typeface="Times New Roman"/>
              </a:rPr>
              <a:t>A company is classified as a </a:t>
            </a:r>
            <a:r>
              <a:rPr lang="en" sz="6400" b="1">
                <a:solidFill>
                  <a:srgbClr val="111111"/>
                </a:solidFill>
                <a:latin typeface="Times New Roman"/>
                <a:ea typeface="Times New Roman"/>
                <a:cs typeface="Times New Roman"/>
                <a:sym typeface="Times New Roman"/>
              </a:rPr>
              <a:t>dividend aristocrat</a:t>
            </a:r>
            <a:r>
              <a:rPr lang="en" sz="6400">
                <a:solidFill>
                  <a:srgbClr val="111111"/>
                </a:solidFill>
                <a:latin typeface="Times New Roman"/>
                <a:ea typeface="Times New Roman"/>
                <a:cs typeface="Times New Roman"/>
                <a:sym typeface="Times New Roman"/>
              </a:rPr>
              <a:t> if it increases the dividend it pays to shareholders </a:t>
            </a:r>
            <a:r>
              <a:rPr lang="en" sz="6400" u="sng">
                <a:solidFill>
                  <a:srgbClr val="111111"/>
                </a:solidFill>
                <a:latin typeface="Times New Roman"/>
                <a:ea typeface="Times New Roman"/>
                <a:cs typeface="Times New Roman"/>
                <a:sym typeface="Times New Roman"/>
              </a:rPr>
              <a:t>for at least 25 straight years.</a:t>
            </a:r>
            <a:endParaRPr sz="6400" u="sng">
              <a:solidFill>
                <a:srgbClr val="11111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rgbClr val="111111"/>
              </a:buClr>
              <a:buSzPct val="100000"/>
              <a:buFont typeface="Times New Roman"/>
              <a:buChar char="❖"/>
            </a:pPr>
            <a:r>
              <a:rPr lang="en" sz="6400">
                <a:solidFill>
                  <a:srgbClr val="111111"/>
                </a:solidFill>
                <a:latin typeface="Times New Roman"/>
                <a:ea typeface="Times New Roman"/>
                <a:cs typeface="Times New Roman"/>
                <a:sym typeface="Times New Roman"/>
              </a:rPr>
              <a:t>A dividend aristocrat must be a member of the S&amp;P 500.</a:t>
            </a:r>
            <a:endParaRPr sz="6400">
              <a:solidFill>
                <a:srgbClr val="11111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rgbClr val="111111"/>
              </a:buClr>
              <a:buSzPct val="100000"/>
              <a:buFont typeface="Times New Roman"/>
              <a:buChar char="❖"/>
            </a:pPr>
            <a:r>
              <a:rPr lang="en" sz="6400">
                <a:solidFill>
                  <a:srgbClr val="111111"/>
                </a:solidFill>
                <a:latin typeface="Times New Roman"/>
                <a:ea typeface="Times New Roman"/>
                <a:cs typeface="Times New Roman"/>
                <a:sym typeface="Times New Roman"/>
              </a:rPr>
              <a:t>Dividend Aristocrats tend to be large, established companies that provide consistent returns to their shareholders.</a:t>
            </a:r>
            <a:endParaRPr sz="6400">
              <a:solidFill>
                <a:srgbClr val="111111"/>
              </a:solidFill>
              <a:latin typeface="Times New Roman"/>
              <a:ea typeface="Times New Roman"/>
              <a:cs typeface="Times New Roman"/>
              <a:sym typeface="Times New Roman"/>
            </a:endParaRPr>
          </a:p>
          <a:p>
            <a:pPr marL="914400" lvl="0" indent="0" algn="l" rtl="0">
              <a:lnSpc>
                <a:spcPct val="150000"/>
              </a:lnSpc>
              <a:spcBef>
                <a:spcPts val="1000"/>
              </a:spcBef>
              <a:spcAft>
                <a:spcPts val="0"/>
              </a:spcAft>
              <a:buNone/>
            </a:pPr>
            <a:endParaRPr sz="1950">
              <a:solidFill>
                <a:srgbClr val="111111"/>
              </a:solidFill>
              <a:latin typeface="Arial"/>
              <a:ea typeface="Arial"/>
              <a:cs typeface="Arial"/>
              <a:sym typeface="Arial"/>
            </a:endParaRPr>
          </a:p>
          <a:p>
            <a:pPr marL="457200" lvl="0" indent="0" algn="l" rtl="0">
              <a:spcBef>
                <a:spcPts val="1000"/>
              </a:spcBef>
              <a:spcAft>
                <a:spcPts val="0"/>
              </a:spcAft>
              <a:buNone/>
            </a:pPr>
            <a:endParaRPr sz="1350">
              <a:solidFill>
                <a:srgbClr val="111111"/>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96" name="Google Shape;96;p14"/>
          <p:cNvPicPr preferRelativeResize="0"/>
          <p:nvPr/>
        </p:nvPicPr>
        <p:blipFill>
          <a:blip r:embed="rId3">
            <a:alphaModFix/>
          </a:blip>
          <a:stretch>
            <a:fillRect/>
          </a:stretch>
        </p:blipFill>
        <p:spPr>
          <a:xfrm>
            <a:off x="5064125" y="49275"/>
            <a:ext cx="2335226" cy="2291101"/>
          </a:xfrm>
          <a:prstGeom prst="rect">
            <a:avLst/>
          </a:prstGeom>
          <a:noFill/>
          <a:ln>
            <a:noFill/>
          </a:ln>
        </p:spPr>
      </p:pic>
      <p:pic>
        <p:nvPicPr>
          <p:cNvPr id="97" name="Google Shape;97;p14"/>
          <p:cNvPicPr preferRelativeResize="0"/>
          <p:nvPr/>
        </p:nvPicPr>
        <p:blipFill rotWithShape="1">
          <a:blip r:embed="rId4">
            <a:alphaModFix/>
          </a:blip>
          <a:srcRect l="1448"/>
          <a:stretch/>
        </p:blipFill>
        <p:spPr>
          <a:xfrm>
            <a:off x="4872125" y="2475550"/>
            <a:ext cx="4195676" cy="2593774"/>
          </a:xfrm>
          <a:prstGeom prst="rect">
            <a:avLst/>
          </a:prstGeom>
          <a:noFill/>
          <a:ln>
            <a:noFill/>
          </a:ln>
        </p:spPr>
      </p:pic>
      <p:pic>
        <p:nvPicPr>
          <p:cNvPr id="98" name="Google Shape;98;p14"/>
          <p:cNvPicPr preferRelativeResize="0"/>
          <p:nvPr/>
        </p:nvPicPr>
        <p:blipFill>
          <a:blip r:embed="rId5">
            <a:alphaModFix/>
          </a:blip>
          <a:stretch>
            <a:fillRect/>
          </a:stretch>
        </p:blipFill>
        <p:spPr>
          <a:xfrm>
            <a:off x="7399350" y="49275"/>
            <a:ext cx="1668450" cy="229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DDDDDD"/>
            </a:gs>
            <a:gs pos="100000">
              <a:srgbClr val="919191"/>
            </a:gs>
          </a:gsLst>
          <a:lin ang="5400012" scaled="0"/>
        </a:gradFill>
        <a:effectLst/>
      </p:bgPr>
    </p:bg>
    <p:spTree>
      <p:nvGrpSpPr>
        <p:cNvPr id="1" name="Shape 239"/>
        <p:cNvGrpSpPr/>
        <p:nvPr/>
      </p:nvGrpSpPr>
      <p:grpSpPr>
        <a:xfrm>
          <a:off x="0" y="0"/>
          <a:ext cx="0" cy="0"/>
          <a:chOff x="0" y="0"/>
          <a:chExt cx="0" cy="0"/>
        </a:xfrm>
      </p:grpSpPr>
      <p:sp>
        <p:nvSpPr>
          <p:cNvPr id="240" name="Google Shape;240;p32"/>
          <p:cNvSpPr txBox="1">
            <a:spLocks noGrp="1"/>
          </p:cNvSpPr>
          <p:nvPr>
            <p:ph type="body" idx="2"/>
          </p:nvPr>
        </p:nvSpPr>
        <p:spPr>
          <a:xfrm>
            <a:off x="4572000" y="0"/>
            <a:ext cx="4572000" cy="5143500"/>
          </a:xfrm>
          <a:prstGeom prst="rect">
            <a:avLst/>
          </a:prstGeom>
          <a:solidFill>
            <a:srgbClr val="948181">
              <a:alpha val="93710"/>
            </a:srgbClr>
          </a:solidFill>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sz="2388" b="1" u="sng">
                <a:solidFill>
                  <a:srgbClr val="000000"/>
                </a:solidFill>
                <a:latin typeface="Lobster"/>
                <a:ea typeface="Lobster"/>
                <a:cs typeface="Lobster"/>
                <a:sym typeface="Lobster"/>
              </a:rPr>
              <a:t>Remarks on Dividend Growth:</a:t>
            </a:r>
            <a:endParaRPr sz="2388" b="1" u="sng">
              <a:solidFill>
                <a:srgbClr val="000000"/>
              </a:solidFill>
              <a:latin typeface="Lobster"/>
              <a:ea typeface="Lobster"/>
              <a:cs typeface="Lobster"/>
              <a:sym typeface="Lobster"/>
            </a:endParaRPr>
          </a:p>
          <a:p>
            <a:pPr marL="457200" lvl="0" indent="-327417" algn="l" rtl="0">
              <a:lnSpc>
                <a:spcPct val="115000"/>
              </a:lnSpc>
              <a:spcBef>
                <a:spcPts val="1200"/>
              </a:spcBef>
              <a:spcAft>
                <a:spcPts val="0"/>
              </a:spcAft>
              <a:buClr>
                <a:srgbClr val="000000"/>
              </a:buClr>
              <a:buSzPct val="100000"/>
              <a:buFont typeface="Arial"/>
              <a:buAutoNum type="arabicPeriod"/>
            </a:pPr>
            <a:r>
              <a:rPr lang="en" sz="1682">
                <a:solidFill>
                  <a:srgbClr val="000000"/>
                </a:solidFill>
                <a:latin typeface="Arial"/>
                <a:ea typeface="Arial"/>
                <a:cs typeface="Arial"/>
                <a:sym typeface="Arial"/>
              </a:rPr>
              <a:t>When considering the 13 dividend growth chart: the top Dividend Aristocrat stocks tend to produce both </a:t>
            </a:r>
            <a:r>
              <a:rPr lang="en" sz="1682" b="1">
                <a:solidFill>
                  <a:srgbClr val="000000"/>
                </a:solidFill>
                <a:latin typeface="Arial"/>
                <a:ea typeface="Arial"/>
                <a:cs typeface="Arial"/>
                <a:sym typeface="Arial"/>
              </a:rPr>
              <a:t>high and consistent</a:t>
            </a:r>
            <a:r>
              <a:rPr lang="en" sz="1682">
                <a:solidFill>
                  <a:srgbClr val="000000"/>
                </a:solidFill>
                <a:latin typeface="Arial"/>
                <a:ea typeface="Arial"/>
                <a:cs typeface="Arial"/>
                <a:sym typeface="Arial"/>
              </a:rPr>
              <a:t> dividend growth rates year after year. </a:t>
            </a:r>
            <a:endParaRPr sz="1682">
              <a:solidFill>
                <a:srgbClr val="000000"/>
              </a:solidFill>
              <a:latin typeface="Arial"/>
              <a:ea typeface="Arial"/>
              <a:cs typeface="Arial"/>
              <a:sym typeface="Arial"/>
            </a:endParaRPr>
          </a:p>
          <a:p>
            <a:pPr marL="457200" lvl="0" indent="-327417" algn="l" rtl="0">
              <a:lnSpc>
                <a:spcPct val="115000"/>
              </a:lnSpc>
              <a:spcBef>
                <a:spcPts val="1000"/>
              </a:spcBef>
              <a:spcAft>
                <a:spcPts val="0"/>
              </a:spcAft>
              <a:buClr>
                <a:srgbClr val="000000"/>
              </a:buClr>
              <a:buSzPct val="100000"/>
              <a:buFont typeface="Arial"/>
              <a:buAutoNum type="arabicPeriod"/>
            </a:pPr>
            <a:r>
              <a:rPr lang="en" sz="1682">
                <a:solidFill>
                  <a:srgbClr val="000000"/>
                </a:solidFill>
                <a:latin typeface="Arial"/>
                <a:ea typeface="Arial"/>
                <a:cs typeface="Arial"/>
                <a:sym typeface="Arial"/>
              </a:rPr>
              <a:t>These stocks are major </a:t>
            </a:r>
            <a:r>
              <a:rPr lang="en" sz="1682" b="1">
                <a:solidFill>
                  <a:srgbClr val="000000"/>
                </a:solidFill>
                <a:latin typeface="Arial"/>
                <a:ea typeface="Arial"/>
                <a:cs typeface="Arial"/>
                <a:sym typeface="Arial"/>
              </a:rPr>
              <a:t>cash cows</a:t>
            </a:r>
            <a:r>
              <a:rPr lang="en" sz="1682">
                <a:solidFill>
                  <a:srgbClr val="000000"/>
                </a:solidFill>
                <a:latin typeface="Arial"/>
                <a:ea typeface="Arial"/>
                <a:cs typeface="Arial"/>
                <a:sym typeface="Arial"/>
              </a:rPr>
              <a:t> that are not heavily swayed by economic disruptions or cyclical fluctuations. </a:t>
            </a:r>
            <a:endParaRPr sz="1682">
              <a:solidFill>
                <a:srgbClr val="000000"/>
              </a:solidFill>
              <a:latin typeface="Arial"/>
              <a:ea typeface="Arial"/>
              <a:cs typeface="Arial"/>
              <a:sym typeface="Arial"/>
            </a:endParaRPr>
          </a:p>
          <a:p>
            <a:pPr marL="457200" lvl="0" indent="-327417" algn="l" rtl="0">
              <a:lnSpc>
                <a:spcPct val="115000"/>
              </a:lnSpc>
              <a:spcBef>
                <a:spcPts val="1000"/>
              </a:spcBef>
              <a:spcAft>
                <a:spcPts val="0"/>
              </a:spcAft>
              <a:buClr>
                <a:srgbClr val="000000"/>
              </a:buClr>
              <a:buSzPct val="100000"/>
              <a:buFont typeface="Arial"/>
              <a:buAutoNum type="arabicPeriod"/>
            </a:pPr>
            <a:r>
              <a:rPr lang="en" sz="1682">
                <a:solidFill>
                  <a:srgbClr val="000000"/>
                </a:solidFill>
                <a:latin typeface="Arial"/>
                <a:ea typeface="Arial"/>
                <a:cs typeface="Arial"/>
                <a:sym typeface="Arial"/>
              </a:rPr>
              <a:t>The 5 year dividend growth chart emphasizes these claims-&gt; even through a turbulent time such as Covid, the top dividend aristocrat stocks continued to pay massive dividend increases over this time period. </a:t>
            </a:r>
            <a:endParaRPr sz="1682">
              <a:solidFill>
                <a:srgbClr val="000000"/>
              </a:solidFill>
              <a:latin typeface="Arial"/>
              <a:ea typeface="Arial"/>
              <a:cs typeface="Arial"/>
              <a:sym typeface="Arial"/>
            </a:endParaRPr>
          </a:p>
          <a:p>
            <a:pPr marL="457200" lvl="0" indent="-327417" algn="l" rtl="0">
              <a:lnSpc>
                <a:spcPct val="115000"/>
              </a:lnSpc>
              <a:spcBef>
                <a:spcPts val="1000"/>
              </a:spcBef>
              <a:spcAft>
                <a:spcPts val="1000"/>
              </a:spcAft>
              <a:buClr>
                <a:srgbClr val="000000"/>
              </a:buClr>
              <a:buSzPct val="100000"/>
              <a:buFont typeface="Arial"/>
              <a:buAutoNum type="arabicPeriod"/>
            </a:pPr>
            <a:r>
              <a:rPr lang="en" sz="1682">
                <a:solidFill>
                  <a:srgbClr val="000000"/>
                </a:solidFill>
                <a:latin typeface="Arial"/>
                <a:ea typeface="Arial"/>
                <a:cs typeface="Arial"/>
                <a:sym typeface="Arial"/>
              </a:rPr>
              <a:t>Moreover, the majority of Dividend Aristocrats were able to produce average dividend growth rate of 6% or more. </a:t>
            </a:r>
            <a:endParaRPr sz="1682">
              <a:solidFill>
                <a:srgbClr val="000000"/>
              </a:solidFill>
              <a:latin typeface="Arial"/>
              <a:ea typeface="Arial"/>
              <a:cs typeface="Arial"/>
              <a:sym typeface="Arial"/>
            </a:endParaRPr>
          </a:p>
        </p:txBody>
      </p:sp>
      <p:pic>
        <p:nvPicPr>
          <p:cNvPr id="241" name="Google Shape;241;p32"/>
          <p:cNvPicPr preferRelativeResize="0"/>
          <p:nvPr/>
        </p:nvPicPr>
        <p:blipFill>
          <a:blip r:embed="rId3">
            <a:alphaModFix/>
          </a:blip>
          <a:stretch>
            <a:fillRect/>
          </a:stretch>
        </p:blipFill>
        <p:spPr>
          <a:xfrm>
            <a:off x="59782" y="2571748"/>
            <a:ext cx="4287017" cy="2292574"/>
          </a:xfrm>
          <a:prstGeom prst="rect">
            <a:avLst/>
          </a:prstGeom>
          <a:noFill/>
          <a:ln>
            <a:noFill/>
          </a:ln>
        </p:spPr>
      </p:pic>
      <p:pic>
        <p:nvPicPr>
          <p:cNvPr id="242" name="Google Shape;242;p32"/>
          <p:cNvPicPr preferRelativeResize="0"/>
          <p:nvPr/>
        </p:nvPicPr>
        <p:blipFill>
          <a:blip r:embed="rId4">
            <a:alphaModFix/>
          </a:blip>
          <a:stretch>
            <a:fillRect/>
          </a:stretch>
        </p:blipFill>
        <p:spPr>
          <a:xfrm>
            <a:off x="358500" y="544975"/>
            <a:ext cx="3797124" cy="185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581125"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latin typeface="EB Garamond"/>
                <a:ea typeface="EB Garamond"/>
                <a:cs typeface="EB Garamond"/>
                <a:sym typeface="EB Garamond"/>
              </a:rPr>
              <a:t>Comparing Growth Rates of Top vs Bottom Performers</a:t>
            </a:r>
            <a:endParaRPr b="1">
              <a:solidFill>
                <a:srgbClr val="000000"/>
              </a:solidFill>
              <a:latin typeface="EB Garamond"/>
              <a:ea typeface="EB Garamond"/>
              <a:cs typeface="EB Garamond"/>
              <a:sym typeface="EB Garamond"/>
            </a:endParaRPr>
          </a:p>
        </p:txBody>
      </p:sp>
      <p:pic>
        <p:nvPicPr>
          <p:cNvPr id="248" name="Google Shape;248;p33"/>
          <p:cNvPicPr preferRelativeResize="0"/>
          <p:nvPr/>
        </p:nvPicPr>
        <p:blipFill>
          <a:blip r:embed="rId3">
            <a:alphaModFix/>
          </a:blip>
          <a:stretch>
            <a:fillRect/>
          </a:stretch>
        </p:blipFill>
        <p:spPr>
          <a:xfrm>
            <a:off x="79850" y="721150"/>
            <a:ext cx="6315075" cy="4080925"/>
          </a:xfrm>
          <a:prstGeom prst="rect">
            <a:avLst/>
          </a:prstGeom>
          <a:noFill/>
          <a:ln>
            <a:noFill/>
          </a:ln>
        </p:spPr>
      </p:pic>
      <p:pic>
        <p:nvPicPr>
          <p:cNvPr id="249" name="Google Shape;249;p33"/>
          <p:cNvPicPr preferRelativeResize="0"/>
          <p:nvPr/>
        </p:nvPicPr>
        <p:blipFill>
          <a:blip r:embed="rId4">
            <a:alphaModFix/>
          </a:blip>
          <a:stretch>
            <a:fillRect/>
          </a:stretch>
        </p:blipFill>
        <p:spPr>
          <a:xfrm>
            <a:off x="6394925" y="664700"/>
            <a:ext cx="2749076" cy="2249276"/>
          </a:xfrm>
          <a:prstGeom prst="rect">
            <a:avLst/>
          </a:prstGeom>
          <a:noFill/>
          <a:ln>
            <a:noFill/>
          </a:ln>
        </p:spPr>
      </p:pic>
      <p:pic>
        <p:nvPicPr>
          <p:cNvPr id="250" name="Google Shape;250;p33"/>
          <p:cNvPicPr preferRelativeResize="0"/>
          <p:nvPr/>
        </p:nvPicPr>
        <p:blipFill>
          <a:blip r:embed="rId5">
            <a:alphaModFix/>
          </a:blip>
          <a:stretch>
            <a:fillRect/>
          </a:stretch>
        </p:blipFill>
        <p:spPr>
          <a:xfrm>
            <a:off x="6521850" y="2581950"/>
            <a:ext cx="2509275" cy="1673676"/>
          </a:xfrm>
          <a:prstGeom prst="rect">
            <a:avLst/>
          </a:prstGeom>
          <a:noFill/>
          <a:ln>
            <a:noFill/>
          </a:ln>
        </p:spPr>
      </p:pic>
      <p:sp>
        <p:nvSpPr>
          <p:cNvPr id="251" name="Google Shape;251;p33"/>
          <p:cNvSpPr/>
          <p:nvPr/>
        </p:nvSpPr>
        <p:spPr>
          <a:xfrm>
            <a:off x="8533725" y="684000"/>
            <a:ext cx="326700" cy="447300"/>
          </a:xfrm>
          <a:prstGeom prst="up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rot="10667480">
            <a:off x="6530423" y="4348618"/>
            <a:ext cx="326943" cy="447339"/>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246975" y="-38375"/>
            <a:ext cx="88971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u="sng">
                <a:solidFill>
                  <a:srgbClr val="00FFFF"/>
                </a:solidFill>
                <a:latin typeface="EB Garamond"/>
                <a:ea typeface="EB Garamond"/>
                <a:cs typeface="EB Garamond"/>
                <a:sym typeface="EB Garamond"/>
              </a:rPr>
              <a:t>Average Increase in Gross Profit: (2019-2023)</a:t>
            </a:r>
            <a:endParaRPr b="1" u="sng">
              <a:solidFill>
                <a:srgbClr val="00FFFF"/>
              </a:solidFill>
              <a:latin typeface="EB Garamond"/>
              <a:ea typeface="EB Garamond"/>
              <a:cs typeface="EB Garamond"/>
              <a:sym typeface="EB Garamond"/>
            </a:endParaRPr>
          </a:p>
        </p:txBody>
      </p:sp>
      <p:pic>
        <p:nvPicPr>
          <p:cNvPr id="258" name="Google Shape;258;p34"/>
          <p:cNvPicPr preferRelativeResize="0"/>
          <p:nvPr/>
        </p:nvPicPr>
        <p:blipFill>
          <a:blip r:embed="rId3">
            <a:alphaModFix/>
          </a:blip>
          <a:stretch>
            <a:fillRect/>
          </a:stretch>
        </p:blipFill>
        <p:spPr>
          <a:xfrm>
            <a:off x="76200" y="645625"/>
            <a:ext cx="6421874" cy="4407551"/>
          </a:xfrm>
          <a:prstGeom prst="rect">
            <a:avLst/>
          </a:prstGeom>
          <a:noFill/>
          <a:ln>
            <a:noFill/>
          </a:ln>
        </p:spPr>
      </p:pic>
      <p:pic>
        <p:nvPicPr>
          <p:cNvPr id="259" name="Google Shape;259;p34"/>
          <p:cNvPicPr preferRelativeResize="0"/>
          <p:nvPr/>
        </p:nvPicPr>
        <p:blipFill>
          <a:blip r:embed="rId4">
            <a:alphaModFix/>
          </a:blip>
          <a:stretch>
            <a:fillRect/>
          </a:stretch>
        </p:blipFill>
        <p:spPr>
          <a:xfrm>
            <a:off x="6574300" y="1228725"/>
            <a:ext cx="2528876" cy="1746100"/>
          </a:xfrm>
          <a:prstGeom prst="rect">
            <a:avLst/>
          </a:prstGeom>
          <a:noFill/>
          <a:ln>
            <a:noFill/>
          </a:ln>
        </p:spPr>
      </p:pic>
      <p:pic>
        <p:nvPicPr>
          <p:cNvPr id="260" name="Google Shape;260;p34"/>
          <p:cNvPicPr preferRelativeResize="0"/>
          <p:nvPr/>
        </p:nvPicPr>
        <p:blipFill>
          <a:blip r:embed="rId5">
            <a:alphaModFix/>
          </a:blip>
          <a:stretch>
            <a:fillRect/>
          </a:stretch>
        </p:blipFill>
        <p:spPr>
          <a:xfrm>
            <a:off x="6574300" y="3055475"/>
            <a:ext cx="2472174" cy="134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246975" y="-38375"/>
            <a:ext cx="88971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u="sng">
                <a:solidFill>
                  <a:srgbClr val="45818E"/>
                </a:solidFill>
                <a:latin typeface="EB Garamond"/>
                <a:ea typeface="EB Garamond"/>
                <a:cs typeface="EB Garamond"/>
                <a:sym typeface="EB Garamond"/>
              </a:rPr>
              <a:t>Average Increase in Total Revenue: (2019-2023)</a:t>
            </a:r>
            <a:endParaRPr b="1" u="sng">
              <a:solidFill>
                <a:srgbClr val="45818E"/>
              </a:solidFill>
              <a:latin typeface="EB Garamond"/>
              <a:ea typeface="EB Garamond"/>
              <a:cs typeface="EB Garamond"/>
              <a:sym typeface="EB Garamond"/>
            </a:endParaRPr>
          </a:p>
        </p:txBody>
      </p:sp>
      <p:pic>
        <p:nvPicPr>
          <p:cNvPr id="266" name="Google Shape;266;p35"/>
          <p:cNvPicPr preferRelativeResize="0"/>
          <p:nvPr/>
        </p:nvPicPr>
        <p:blipFill>
          <a:blip r:embed="rId3">
            <a:alphaModFix/>
          </a:blip>
          <a:stretch>
            <a:fillRect/>
          </a:stretch>
        </p:blipFill>
        <p:spPr>
          <a:xfrm>
            <a:off x="121800" y="721825"/>
            <a:ext cx="6258600" cy="4269276"/>
          </a:xfrm>
          <a:prstGeom prst="rect">
            <a:avLst/>
          </a:prstGeom>
          <a:noFill/>
          <a:ln>
            <a:noFill/>
          </a:ln>
        </p:spPr>
      </p:pic>
      <p:pic>
        <p:nvPicPr>
          <p:cNvPr id="267" name="Google Shape;267;p35"/>
          <p:cNvPicPr preferRelativeResize="0"/>
          <p:nvPr/>
        </p:nvPicPr>
        <p:blipFill>
          <a:blip r:embed="rId4">
            <a:alphaModFix/>
          </a:blip>
          <a:stretch>
            <a:fillRect/>
          </a:stretch>
        </p:blipFill>
        <p:spPr>
          <a:xfrm>
            <a:off x="6482875" y="3096300"/>
            <a:ext cx="2581525" cy="1408350"/>
          </a:xfrm>
          <a:prstGeom prst="rect">
            <a:avLst/>
          </a:prstGeom>
          <a:noFill/>
          <a:ln>
            <a:noFill/>
          </a:ln>
        </p:spPr>
      </p:pic>
      <p:pic>
        <p:nvPicPr>
          <p:cNvPr id="268" name="Google Shape;268;p35"/>
          <p:cNvPicPr preferRelativeResize="0"/>
          <p:nvPr/>
        </p:nvPicPr>
        <p:blipFill>
          <a:blip r:embed="rId5">
            <a:alphaModFix/>
          </a:blip>
          <a:stretch>
            <a:fillRect/>
          </a:stretch>
        </p:blipFill>
        <p:spPr>
          <a:xfrm>
            <a:off x="6482875" y="1253900"/>
            <a:ext cx="2581526" cy="17210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57175" y="137425"/>
            <a:ext cx="8643900" cy="838800"/>
          </a:xfrm>
          <a:prstGeom prst="rect">
            <a:avLst/>
          </a:prstGeom>
          <a:ln w="19050" cap="flat" cmpd="sng">
            <a:solidFill>
              <a:schemeClr val="lt1"/>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780" b="1">
                <a:latin typeface="EB Garamond"/>
                <a:ea typeface="EB Garamond"/>
                <a:cs typeface="EB Garamond"/>
                <a:sym typeface="EB Garamond"/>
              </a:rPr>
              <a:t>Remarks on Total Revenue and Gross Profit</a:t>
            </a:r>
            <a:endParaRPr sz="2780" b="1">
              <a:latin typeface="EB Garamond"/>
              <a:ea typeface="EB Garamond"/>
              <a:cs typeface="EB Garamond"/>
              <a:sym typeface="EB Garamond"/>
            </a:endParaRPr>
          </a:p>
        </p:txBody>
      </p:sp>
      <p:sp>
        <p:nvSpPr>
          <p:cNvPr id="274" name="Google Shape;274;p36"/>
          <p:cNvSpPr txBox="1"/>
          <p:nvPr/>
        </p:nvSpPr>
        <p:spPr>
          <a:xfrm>
            <a:off x="53075" y="1101525"/>
            <a:ext cx="4234500" cy="3954300"/>
          </a:xfrm>
          <a:prstGeom prst="rect">
            <a:avLst/>
          </a:prstGeom>
          <a:noFill/>
          <a:ln w="9525" cap="flat" cmpd="sng">
            <a:solidFill>
              <a:schemeClr val="lt1"/>
            </a:solidFill>
            <a:prstDash val="dashDot"/>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CCCCCC"/>
              </a:buClr>
              <a:buSzPts val="1400"/>
              <a:buAutoNum type="arabicPeriod"/>
            </a:pPr>
            <a:r>
              <a:rPr lang="en" b="1">
                <a:solidFill>
                  <a:srgbClr val="CCCCCC"/>
                </a:solidFill>
              </a:rPr>
              <a:t>Five</a:t>
            </a:r>
            <a:r>
              <a:rPr lang="en">
                <a:solidFill>
                  <a:srgbClr val="CCCCCC"/>
                </a:solidFill>
              </a:rPr>
              <a:t> of the </a:t>
            </a:r>
            <a:r>
              <a:rPr lang="en" i="1">
                <a:solidFill>
                  <a:srgbClr val="CCCCCC"/>
                </a:solidFill>
              </a:rPr>
              <a:t>Top 7 Performing Stocks</a:t>
            </a:r>
            <a:r>
              <a:rPr lang="en">
                <a:solidFill>
                  <a:srgbClr val="CCCCCC"/>
                </a:solidFill>
              </a:rPr>
              <a:t> had an annual percent increase in Total Revenue be 7% or greater.</a:t>
            </a:r>
            <a:endParaRPr>
              <a:solidFill>
                <a:srgbClr val="CCCCCC"/>
              </a:solidFill>
            </a:endParaRPr>
          </a:p>
          <a:p>
            <a:pPr marL="457200" lvl="0" indent="-317500" algn="l" rtl="0">
              <a:spcBef>
                <a:spcPts val="1000"/>
              </a:spcBef>
              <a:spcAft>
                <a:spcPts val="0"/>
              </a:spcAft>
              <a:buClr>
                <a:srgbClr val="CCCCCC"/>
              </a:buClr>
              <a:buSzPts val="1400"/>
              <a:buAutoNum type="arabicPeriod"/>
            </a:pPr>
            <a:r>
              <a:rPr lang="en">
                <a:solidFill>
                  <a:srgbClr val="CCCCCC"/>
                </a:solidFill>
              </a:rPr>
              <a:t>Whereas only </a:t>
            </a:r>
            <a:r>
              <a:rPr lang="en" b="1">
                <a:solidFill>
                  <a:srgbClr val="CCCCCC"/>
                </a:solidFill>
              </a:rPr>
              <a:t>two</a:t>
            </a:r>
            <a:r>
              <a:rPr lang="en">
                <a:solidFill>
                  <a:srgbClr val="CCCCCC"/>
                </a:solidFill>
              </a:rPr>
              <a:t> of the </a:t>
            </a:r>
            <a:r>
              <a:rPr lang="en" i="1">
                <a:solidFill>
                  <a:srgbClr val="CCCCCC"/>
                </a:solidFill>
              </a:rPr>
              <a:t>Bottom 7 Performing Stocks</a:t>
            </a:r>
            <a:r>
              <a:rPr lang="en">
                <a:solidFill>
                  <a:srgbClr val="CCCCCC"/>
                </a:solidFill>
              </a:rPr>
              <a:t> had an annual percent increase in Total Revenue be at least 7%. </a:t>
            </a:r>
            <a:endParaRPr>
              <a:solidFill>
                <a:srgbClr val="CCCCCC"/>
              </a:solidFill>
            </a:endParaRPr>
          </a:p>
          <a:p>
            <a:pPr marL="457200" lvl="0" indent="-317500" algn="l" rtl="0">
              <a:spcBef>
                <a:spcPts val="1000"/>
              </a:spcBef>
              <a:spcAft>
                <a:spcPts val="0"/>
              </a:spcAft>
              <a:buClr>
                <a:srgbClr val="CCCCCC"/>
              </a:buClr>
              <a:buSzPts val="1400"/>
              <a:buAutoNum type="arabicPeriod"/>
            </a:pPr>
            <a:r>
              <a:rPr lang="en" b="1">
                <a:solidFill>
                  <a:srgbClr val="CCCCCC"/>
                </a:solidFill>
              </a:rPr>
              <a:t>None</a:t>
            </a:r>
            <a:r>
              <a:rPr lang="en">
                <a:solidFill>
                  <a:srgbClr val="CCCCCC"/>
                </a:solidFill>
              </a:rPr>
              <a:t> of the 7 Best Performing Stocks had their average 4 year Gross Profit or Total Revenue be </a:t>
            </a:r>
            <a:r>
              <a:rPr lang="en" b="1">
                <a:solidFill>
                  <a:srgbClr val="CCCCCC"/>
                </a:solidFill>
              </a:rPr>
              <a:t>Negative </a:t>
            </a:r>
            <a:r>
              <a:rPr lang="en">
                <a:solidFill>
                  <a:srgbClr val="CCCCCC"/>
                </a:solidFill>
              </a:rPr>
              <a:t>(&lt; 0%). </a:t>
            </a:r>
            <a:endParaRPr>
              <a:solidFill>
                <a:srgbClr val="CCCCCC"/>
              </a:solidFill>
            </a:endParaRPr>
          </a:p>
          <a:p>
            <a:pPr marL="457200" lvl="0" indent="-317500" algn="l" rtl="0">
              <a:spcBef>
                <a:spcPts val="1000"/>
              </a:spcBef>
              <a:spcAft>
                <a:spcPts val="0"/>
              </a:spcAft>
              <a:buClr>
                <a:srgbClr val="CCCCCC"/>
              </a:buClr>
              <a:buSzPts val="1400"/>
              <a:buAutoNum type="arabicPeriod"/>
            </a:pPr>
            <a:r>
              <a:rPr lang="en">
                <a:solidFill>
                  <a:srgbClr val="CCCCCC"/>
                </a:solidFill>
              </a:rPr>
              <a:t>The best performing stocks generate consistent sales over long periods of time (for at least two years or more). The market rewards companies that have stable profits and show constant demand for their product (their sales continue to go up)!   </a:t>
            </a:r>
            <a:endParaRPr>
              <a:solidFill>
                <a:srgbClr val="CCCCCC"/>
              </a:solidFill>
            </a:endParaRPr>
          </a:p>
          <a:p>
            <a:pPr marL="457200" lvl="0" indent="0" algn="l" rtl="0">
              <a:spcBef>
                <a:spcPts val="1000"/>
              </a:spcBef>
              <a:spcAft>
                <a:spcPts val="0"/>
              </a:spcAft>
              <a:buNone/>
            </a:pPr>
            <a:endParaRPr/>
          </a:p>
        </p:txBody>
      </p:sp>
      <p:pic>
        <p:nvPicPr>
          <p:cNvPr id="275" name="Google Shape;275;p36"/>
          <p:cNvPicPr preferRelativeResize="0"/>
          <p:nvPr/>
        </p:nvPicPr>
        <p:blipFill>
          <a:blip r:embed="rId3">
            <a:alphaModFix/>
          </a:blip>
          <a:stretch>
            <a:fillRect/>
          </a:stretch>
        </p:blipFill>
        <p:spPr>
          <a:xfrm>
            <a:off x="4475300" y="2028137"/>
            <a:ext cx="4668699" cy="253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u="sng">
                <a:solidFill>
                  <a:srgbClr val="1155CC"/>
                </a:solidFill>
                <a:latin typeface="Roboto Serif"/>
                <a:ea typeface="Roboto Serif"/>
                <a:cs typeface="Roboto Serif"/>
                <a:sym typeface="Roboto Serif"/>
              </a:rPr>
              <a:t>Conclusion</a:t>
            </a:r>
            <a:endParaRPr b="1" u="sng">
              <a:solidFill>
                <a:srgbClr val="1155CC"/>
              </a:solidFill>
              <a:latin typeface="Roboto Serif"/>
              <a:ea typeface="Roboto Serif"/>
              <a:cs typeface="Roboto Serif"/>
              <a:sym typeface="Roboto Serif"/>
            </a:endParaRPr>
          </a:p>
        </p:txBody>
      </p:sp>
      <p:sp>
        <p:nvSpPr>
          <p:cNvPr id="281" name="Google Shape;281;p37"/>
          <p:cNvSpPr txBox="1"/>
          <p:nvPr/>
        </p:nvSpPr>
        <p:spPr>
          <a:xfrm>
            <a:off x="-50" y="713000"/>
            <a:ext cx="9144000" cy="44304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rgbClr val="0000FF"/>
              </a:buClr>
              <a:buSzPts val="1300"/>
              <a:buFont typeface="EB Garamond Medium"/>
              <a:buAutoNum type="arabicParenR"/>
            </a:pPr>
            <a:r>
              <a:rPr lang="en" sz="1300">
                <a:solidFill>
                  <a:srgbClr val="0000FF"/>
                </a:solidFill>
                <a:latin typeface="EB Garamond Medium"/>
                <a:ea typeface="EB Garamond Medium"/>
                <a:cs typeface="EB Garamond Medium"/>
                <a:sym typeface="EB Garamond Medium"/>
              </a:rPr>
              <a:t>Consumer Staples do NOT perform nearly as well as Consumer Discretionary Dividend Aristocrats. </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lphaLcParenR"/>
            </a:pPr>
            <a:r>
              <a:rPr lang="en" sz="1300">
                <a:solidFill>
                  <a:srgbClr val="0000FF"/>
                </a:solidFill>
                <a:latin typeface="EB Garamond Medium"/>
                <a:ea typeface="EB Garamond Medium"/>
                <a:cs typeface="EB Garamond Medium"/>
                <a:sym typeface="EB Garamond Medium"/>
              </a:rPr>
              <a:t>Despite being theoretically more sensitive to economic changes, Consumer Discretionary companies have more upside potential than Consumer Staple Dividend Aristocrats; specifically they have more potential in the price increase of their stocks and in their annual increase in total revenue.</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rabicParenR"/>
            </a:pPr>
            <a:r>
              <a:rPr lang="en" sz="1300">
                <a:solidFill>
                  <a:srgbClr val="0000FF"/>
                </a:solidFill>
                <a:latin typeface="EB Garamond Medium"/>
                <a:ea typeface="EB Garamond Medium"/>
                <a:cs typeface="EB Garamond Medium"/>
                <a:sym typeface="EB Garamond Medium"/>
              </a:rPr>
              <a:t> The top performing Dividend Aristocrats do not necessarily come from attention grabbing sectors like Technology and Health Care (most of the top performers in the portfolio ended up being “boring” companies I never really paid attention to, like Cintas Corp and Sherwin Williams. </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lphaLcParenR"/>
            </a:pPr>
            <a:r>
              <a:rPr lang="en" sz="1300">
                <a:solidFill>
                  <a:srgbClr val="0000FF"/>
                </a:solidFill>
                <a:latin typeface="EB Garamond Medium"/>
                <a:ea typeface="EB Garamond Medium"/>
                <a:cs typeface="EB Garamond Medium"/>
                <a:sym typeface="EB Garamond Medium"/>
              </a:rPr>
              <a:t>On the other hand, famous companies like Coca-Cola, Pepsi, Walmart and IBM lagged behind in their performance.</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rabicParenR"/>
            </a:pPr>
            <a:r>
              <a:rPr lang="en" sz="1300">
                <a:solidFill>
                  <a:srgbClr val="0000FF"/>
                </a:solidFill>
                <a:latin typeface="EB Garamond Medium"/>
                <a:ea typeface="EB Garamond Medium"/>
                <a:cs typeface="EB Garamond Medium"/>
                <a:sym typeface="EB Garamond Medium"/>
              </a:rPr>
              <a:t>The top performing Dividend Aristocrats don’t have very high dividend yields (they typically maintain a yield between the 2% - 3% range) </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rabicParenR"/>
            </a:pPr>
            <a:r>
              <a:rPr lang="en" sz="1300">
                <a:solidFill>
                  <a:srgbClr val="0000FF"/>
                </a:solidFill>
                <a:latin typeface="EB Garamond Medium"/>
                <a:ea typeface="EB Garamond Medium"/>
                <a:cs typeface="EB Garamond Medium"/>
                <a:sym typeface="EB Garamond Medium"/>
              </a:rPr>
              <a:t>However, nearly all of the top performing Dividend Aristocrats showed large and consistent dividend growth rates (as high as 10% or more).</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0"/>
              </a:spcAft>
              <a:buClr>
                <a:srgbClr val="0000FF"/>
              </a:buClr>
              <a:buSzPts val="1300"/>
              <a:buFont typeface="EB Garamond Medium"/>
              <a:buAutoNum type="arabicParenR"/>
            </a:pPr>
            <a:r>
              <a:rPr lang="en" sz="1300">
                <a:solidFill>
                  <a:srgbClr val="0000FF"/>
                </a:solidFill>
                <a:latin typeface="EB Garamond Medium"/>
                <a:ea typeface="EB Garamond Medium"/>
                <a:cs typeface="EB Garamond Medium"/>
                <a:sym typeface="EB Garamond Medium"/>
              </a:rPr>
              <a:t>The top performing Dividend Aristocrats do not waver during unpredictable economic conditions. They continue to have strong performances in their annual Total Revenue and remain consistent with their increase of Gross Profits. The best stocks are “cash cows”. </a:t>
            </a:r>
            <a:endParaRPr sz="1300">
              <a:solidFill>
                <a:srgbClr val="0000FF"/>
              </a:solidFill>
              <a:latin typeface="EB Garamond Medium"/>
              <a:ea typeface="EB Garamond Medium"/>
              <a:cs typeface="EB Garamond Medium"/>
              <a:sym typeface="EB Garamond Medium"/>
            </a:endParaRPr>
          </a:p>
          <a:p>
            <a:pPr marL="457200" lvl="0" indent="-311150" algn="l" rtl="0">
              <a:spcBef>
                <a:spcPts val="1000"/>
              </a:spcBef>
              <a:spcAft>
                <a:spcPts val="1000"/>
              </a:spcAft>
              <a:buClr>
                <a:srgbClr val="0000FF"/>
              </a:buClr>
              <a:buSzPts val="1300"/>
              <a:buFont typeface="EB Garamond Medium"/>
              <a:buAutoNum type="alphaLcParenR"/>
            </a:pPr>
            <a:r>
              <a:rPr lang="en" sz="1300">
                <a:solidFill>
                  <a:srgbClr val="0000FF"/>
                </a:solidFill>
                <a:latin typeface="EB Garamond Medium"/>
                <a:ea typeface="EB Garamond Medium"/>
                <a:cs typeface="EB Garamond Medium"/>
                <a:sym typeface="EB Garamond Medium"/>
              </a:rPr>
              <a:t>In contrast, the worst performing Dividend Aristocrats tend to have decreasing Total Revenue and Gross Profits over a few years periods. </a:t>
            </a:r>
            <a:endParaRPr sz="1300">
              <a:solidFill>
                <a:srgbClr val="0000FF"/>
              </a:solidFill>
              <a:latin typeface="EB Garamond Medium"/>
              <a:ea typeface="EB Garamond Medium"/>
              <a:cs typeface="EB Garamond Medium"/>
              <a:sym typeface="EB Garamond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4125"/>
        </a:solidFill>
        <a:effectLst/>
      </p:bgPr>
    </p:bg>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111111"/>
                </a:solidFill>
                <a:latin typeface="Times New Roman"/>
                <a:ea typeface="Times New Roman"/>
                <a:cs typeface="Times New Roman"/>
                <a:sym typeface="Times New Roman"/>
              </a:rPr>
              <a:t>More Research to be done!!!</a:t>
            </a:r>
            <a:endParaRPr b="1">
              <a:solidFill>
                <a:srgbClr val="111111"/>
              </a:solidFill>
              <a:latin typeface="Times New Roman"/>
              <a:ea typeface="Times New Roman"/>
              <a:cs typeface="Times New Roman"/>
              <a:sym typeface="Times New Roman"/>
            </a:endParaRPr>
          </a:p>
        </p:txBody>
      </p:sp>
      <p:sp>
        <p:nvSpPr>
          <p:cNvPr id="287" name="Google Shape;287;p38"/>
          <p:cNvSpPr txBox="1"/>
          <p:nvPr/>
        </p:nvSpPr>
        <p:spPr>
          <a:xfrm>
            <a:off x="451075" y="943000"/>
            <a:ext cx="7909200" cy="3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111111"/>
                </a:solidFill>
              </a:rPr>
              <a:t>In my future research, I will:</a:t>
            </a:r>
            <a:endParaRPr sz="1600" b="1">
              <a:solidFill>
                <a:srgbClr val="111111"/>
              </a:solidFill>
            </a:endParaRPr>
          </a:p>
          <a:p>
            <a:pPr marL="0" lvl="0" indent="0" algn="l" rtl="0">
              <a:spcBef>
                <a:spcPts val="0"/>
              </a:spcBef>
              <a:spcAft>
                <a:spcPts val="0"/>
              </a:spcAft>
              <a:buNone/>
            </a:pPr>
            <a:endParaRPr sz="1600">
              <a:solidFill>
                <a:srgbClr val="111111"/>
              </a:solidFill>
            </a:endParaRPr>
          </a:p>
          <a:p>
            <a:pPr marL="457200" lvl="0" indent="-330200" algn="l" rtl="0">
              <a:spcBef>
                <a:spcPts val="0"/>
              </a:spcBef>
              <a:spcAft>
                <a:spcPts val="0"/>
              </a:spcAft>
              <a:buClr>
                <a:srgbClr val="111111"/>
              </a:buClr>
              <a:buSzPts val="1600"/>
              <a:buChar char="●"/>
            </a:pPr>
            <a:r>
              <a:rPr lang="en" sz="1600">
                <a:solidFill>
                  <a:srgbClr val="111111"/>
                </a:solidFill>
              </a:rPr>
              <a:t>Analyze the market cap of the best and worst performing Dividend Aristocrat stocks (see if there is any correlation between the size of the company and how well it performs over time)</a:t>
            </a:r>
            <a:endParaRPr sz="1600">
              <a:solidFill>
                <a:srgbClr val="111111"/>
              </a:solidFill>
            </a:endParaRPr>
          </a:p>
          <a:p>
            <a:pPr marL="457200" lvl="0" indent="-330200" algn="l" rtl="0">
              <a:spcBef>
                <a:spcPts val="0"/>
              </a:spcBef>
              <a:spcAft>
                <a:spcPts val="0"/>
              </a:spcAft>
              <a:buClr>
                <a:srgbClr val="111111"/>
              </a:buClr>
              <a:buSzPts val="1600"/>
              <a:buChar char="●"/>
            </a:pPr>
            <a:r>
              <a:rPr lang="en" sz="1600">
                <a:solidFill>
                  <a:srgbClr val="111111"/>
                </a:solidFill>
              </a:rPr>
              <a:t>Compare the Dividend Aristocrats to other stocks, such as Mutual Funds and Private Equity Stocks</a:t>
            </a:r>
            <a:endParaRPr sz="1600">
              <a:solidFill>
                <a:srgbClr val="111111"/>
              </a:solidFill>
            </a:endParaRPr>
          </a:p>
          <a:p>
            <a:pPr marL="457200" lvl="0" indent="-330200" algn="l" rtl="0">
              <a:spcBef>
                <a:spcPts val="0"/>
              </a:spcBef>
              <a:spcAft>
                <a:spcPts val="0"/>
              </a:spcAft>
              <a:buClr>
                <a:srgbClr val="111111"/>
              </a:buClr>
              <a:buSzPts val="1600"/>
              <a:buChar char="●"/>
            </a:pPr>
            <a:r>
              <a:rPr lang="en" sz="1600">
                <a:solidFill>
                  <a:srgbClr val="111111"/>
                </a:solidFill>
              </a:rPr>
              <a:t>Investigate the Free Cash Flow Per Share of all the Dividend Aristocrat stocks (I’ll need to use something more advanced than “yfinance” to be able to gather this kind of information)</a:t>
            </a:r>
            <a:endParaRPr sz="1600">
              <a:solidFill>
                <a:srgbClr val="111111"/>
              </a:solidFill>
            </a:endParaRPr>
          </a:p>
          <a:p>
            <a:pPr marL="457200" lvl="0" indent="-330200" algn="l" rtl="0">
              <a:spcBef>
                <a:spcPts val="0"/>
              </a:spcBef>
              <a:spcAft>
                <a:spcPts val="0"/>
              </a:spcAft>
              <a:buClr>
                <a:srgbClr val="111111"/>
              </a:buClr>
              <a:buSzPts val="1600"/>
              <a:buChar char="●"/>
            </a:pPr>
            <a:r>
              <a:rPr lang="en" sz="1600">
                <a:solidFill>
                  <a:srgbClr val="111111"/>
                </a:solidFill>
              </a:rPr>
              <a:t>Use a more detailed stock extractor tool to gather balance sheet information over decade long periods on the Dividend Aristocrats (not just 4 years worth of information)</a:t>
            </a:r>
            <a:endParaRPr sz="1600">
              <a:solidFill>
                <a:srgbClr val="11111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393000" y="82000"/>
            <a:ext cx="5618700" cy="294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b="1"/>
              <a:t>There are 66 Dividend Aristocrats as of 07/08/23.</a:t>
            </a:r>
            <a:endParaRPr sz="3000" b="1"/>
          </a:p>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They vary across many different industries in the economy:</a:t>
            </a:r>
            <a:endParaRPr sz="2400"/>
          </a:p>
        </p:txBody>
      </p:sp>
      <p:cxnSp>
        <p:nvCxnSpPr>
          <p:cNvPr id="104" name="Google Shape;104;p15"/>
          <p:cNvCxnSpPr/>
          <p:nvPr/>
        </p:nvCxnSpPr>
        <p:spPr>
          <a:xfrm>
            <a:off x="2638350" y="2260800"/>
            <a:ext cx="1642200" cy="551700"/>
          </a:xfrm>
          <a:prstGeom prst="straightConnector1">
            <a:avLst/>
          </a:prstGeom>
          <a:noFill/>
          <a:ln w="28575" cap="flat" cmpd="sng">
            <a:solidFill>
              <a:schemeClr val="lt1"/>
            </a:solidFill>
            <a:prstDash val="solid"/>
            <a:round/>
            <a:headEnd type="none" w="med" len="med"/>
            <a:tailEnd type="triangle" w="med" len="med"/>
          </a:ln>
        </p:spPr>
      </p:cxnSp>
      <p:pic>
        <p:nvPicPr>
          <p:cNvPr id="105" name="Google Shape;105;p15"/>
          <p:cNvPicPr preferRelativeResize="0"/>
          <p:nvPr/>
        </p:nvPicPr>
        <p:blipFill>
          <a:blip r:embed="rId3">
            <a:alphaModFix/>
          </a:blip>
          <a:stretch>
            <a:fillRect/>
          </a:stretch>
        </p:blipFill>
        <p:spPr>
          <a:xfrm>
            <a:off x="316800" y="2959950"/>
            <a:ext cx="3594252" cy="2019525"/>
          </a:xfrm>
          <a:prstGeom prst="rect">
            <a:avLst/>
          </a:prstGeom>
          <a:noFill/>
          <a:ln>
            <a:noFill/>
          </a:ln>
        </p:spPr>
      </p:pic>
      <p:pic>
        <p:nvPicPr>
          <p:cNvPr id="106" name="Google Shape;106;p15"/>
          <p:cNvPicPr preferRelativeResize="0"/>
          <p:nvPr/>
        </p:nvPicPr>
        <p:blipFill>
          <a:blip r:embed="rId4">
            <a:alphaModFix/>
          </a:blip>
          <a:stretch>
            <a:fillRect/>
          </a:stretch>
        </p:blipFill>
        <p:spPr>
          <a:xfrm>
            <a:off x="4431600" y="2184575"/>
            <a:ext cx="4647876" cy="288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516000" y="105200"/>
            <a:ext cx="3660300" cy="748500"/>
          </a:xfrm>
          <a:prstGeom prst="rect">
            <a:avLst/>
          </a:prstGeom>
          <a:solidFill>
            <a:srgbClr val="CC4125"/>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00" b="1">
                <a:latin typeface="EB Garamond"/>
                <a:ea typeface="EB Garamond"/>
                <a:cs typeface="EB Garamond"/>
                <a:sym typeface="EB Garamond"/>
              </a:rPr>
              <a:t>Hypothesis</a:t>
            </a:r>
            <a:endParaRPr sz="3400" b="1">
              <a:latin typeface="EB Garamond"/>
              <a:ea typeface="EB Garamond"/>
              <a:cs typeface="EB Garamond"/>
              <a:sym typeface="EB Garamond"/>
            </a:endParaRPr>
          </a:p>
        </p:txBody>
      </p:sp>
      <p:sp>
        <p:nvSpPr>
          <p:cNvPr id="112" name="Google Shape;112;p16"/>
          <p:cNvSpPr txBox="1">
            <a:spLocks noGrp="1"/>
          </p:cNvSpPr>
          <p:nvPr>
            <p:ph type="body" idx="1"/>
          </p:nvPr>
        </p:nvSpPr>
        <p:spPr>
          <a:xfrm>
            <a:off x="311700" y="1229975"/>
            <a:ext cx="3999900" cy="3339000"/>
          </a:xfrm>
          <a:prstGeom prst="rect">
            <a:avLst/>
          </a:prstGeom>
          <a:solidFill>
            <a:srgbClr val="CC4125"/>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The </a:t>
            </a:r>
            <a:r>
              <a:rPr lang="en" i="1">
                <a:solidFill>
                  <a:srgbClr val="000000"/>
                </a:solidFill>
              </a:rPr>
              <a:t>best performing</a:t>
            </a:r>
            <a:r>
              <a:rPr lang="en">
                <a:solidFill>
                  <a:srgbClr val="000000"/>
                </a:solidFill>
              </a:rPr>
              <a:t> Dividend Aristocrat stocks:</a:t>
            </a:r>
            <a:endParaRPr>
              <a:solidFill>
                <a:srgbClr val="000000"/>
              </a:solidFill>
            </a:endParaRPr>
          </a:p>
          <a:p>
            <a:pPr marL="457200" lvl="0" indent="-317500" algn="l" rtl="0">
              <a:spcBef>
                <a:spcPts val="1200"/>
              </a:spcBef>
              <a:spcAft>
                <a:spcPts val="0"/>
              </a:spcAft>
              <a:buClr>
                <a:srgbClr val="000000"/>
              </a:buClr>
              <a:buSzPts val="1400"/>
              <a:buAutoNum type="arabicPeriod"/>
            </a:pPr>
            <a:r>
              <a:rPr lang="en">
                <a:solidFill>
                  <a:srgbClr val="000000"/>
                </a:solidFill>
              </a:rPr>
              <a:t>Will come from either the Consumer Staples or the Health Services Industries</a:t>
            </a:r>
            <a:endParaRPr>
              <a:solidFill>
                <a:srgbClr val="000000"/>
              </a:solidFill>
            </a:endParaRPr>
          </a:p>
          <a:p>
            <a:pPr marL="457200" lvl="0" indent="-317500" algn="l" rtl="0">
              <a:spcBef>
                <a:spcPts val="0"/>
              </a:spcBef>
              <a:spcAft>
                <a:spcPts val="0"/>
              </a:spcAft>
              <a:buClr>
                <a:srgbClr val="000000"/>
              </a:buClr>
              <a:buSzPts val="1400"/>
              <a:buAutoNum type="arabicPeriod"/>
            </a:pPr>
            <a:r>
              <a:rPr lang="en">
                <a:solidFill>
                  <a:srgbClr val="000000"/>
                </a:solidFill>
              </a:rPr>
              <a:t>Have a dividend yield between 2-3%.</a:t>
            </a:r>
            <a:endParaRPr>
              <a:solidFill>
                <a:srgbClr val="000000"/>
              </a:solidFill>
            </a:endParaRPr>
          </a:p>
          <a:p>
            <a:pPr marL="457200" lvl="0" indent="-317500" algn="l" rtl="0">
              <a:spcBef>
                <a:spcPts val="0"/>
              </a:spcBef>
              <a:spcAft>
                <a:spcPts val="0"/>
              </a:spcAft>
              <a:buClr>
                <a:srgbClr val="000000"/>
              </a:buClr>
              <a:buSzPts val="1400"/>
              <a:buAutoNum type="arabicPeriod"/>
            </a:pPr>
            <a:r>
              <a:rPr lang="en">
                <a:solidFill>
                  <a:srgbClr val="000000"/>
                </a:solidFill>
              </a:rPr>
              <a:t>Have an annual dividend growth rate of at least 7%.</a:t>
            </a:r>
            <a:endParaRPr>
              <a:solidFill>
                <a:srgbClr val="000000"/>
              </a:solidFill>
            </a:endParaRPr>
          </a:p>
          <a:p>
            <a:pPr marL="457200" lvl="0" indent="-317500" algn="l" rtl="0">
              <a:spcBef>
                <a:spcPts val="0"/>
              </a:spcBef>
              <a:spcAft>
                <a:spcPts val="0"/>
              </a:spcAft>
              <a:buClr>
                <a:srgbClr val="000000"/>
              </a:buClr>
              <a:buSzPts val="1400"/>
              <a:buAutoNum type="arabicPeriod"/>
            </a:pPr>
            <a:r>
              <a:rPr lang="en">
                <a:solidFill>
                  <a:srgbClr val="000000"/>
                </a:solidFill>
              </a:rPr>
              <a:t>Have an average increase in Gross Profit be at least 10% </a:t>
            </a:r>
            <a:endParaRPr>
              <a:solidFill>
                <a:srgbClr val="000000"/>
              </a:solidFill>
            </a:endParaRPr>
          </a:p>
          <a:p>
            <a:pPr marL="457200" lvl="0" indent="-317500" algn="l" rtl="0">
              <a:spcBef>
                <a:spcPts val="0"/>
              </a:spcBef>
              <a:spcAft>
                <a:spcPts val="0"/>
              </a:spcAft>
              <a:buClr>
                <a:srgbClr val="000000"/>
              </a:buClr>
              <a:buSzPts val="1400"/>
              <a:buAutoNum type="arabicPeriod"/>
            </a:pPr>
            <a:r>
              <a:rPr lang="en">
                <a:solidFill>
                  <a:srgbClr val="000000"/>
                </a:solidFill>
              </a:rPr>
              <a:t>Have an average annual increase in Total Revenue be 10%. </a:t>
            </a:r>
            <a:endParaRPr>
              <a:solidFill>
                <a:srgbClr val="000000"/>
              </a:solidFill>
            </a:endParaRPr>
          </a:p>
        </p:txBody>
      </p:sp>
      <p:sp>
        <p:nvSpPr>
          <p:cNvPr id="113" name="Google Shape;113;p16"/>
          <p:cNvSpPr txBox="1">
            <a:spLocks noGrp="1"/>
          </p:cNvSpPr>
          <p:nvPr>
            <p:ph type="body" idx="2"/>
          </p:nvPr>
        </p:nvSpPr>
        <p:spPr>
          <a:xfrm>
            <a:off x="4832400" y="1135375"/>
            <a:ext cx="4047300" cy="353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4" name="Google Shape;114;p16"/>
          <p:cNvPicPr preferRelativeResize="0"/>
          <p:nvPr/>
        </p:nvPicPr>
        <p:blipFill>
          <a:blip r:embed="rId3">
            <a:alphaModFix/>
          </a:blip>
          <a:stretch>
            <a:fillRect/>
          </a:stretch>
        </p:blipFill>
        <p:spPr>
          <a:xfrm>
            <a:off x="4832400" y="1059175"/>
            <a:ext cx="4131374" cy="2200896"/>
          </a:xfrm>
          <a:prstGeom prst="rect">
            <a:avLst/>
          </a:prstGeom>
          <a:noFill/>
          <a:ln>
            <a:noFill/>
          </a:ln>
        </p:spPr>
      </p:pic>
      <p:pic>
        <p:nvPicPr>
          <p:cNvPr id="115" name="Google Shape;115;p16"/>
          <p:cNvPicPr preferRelativeResize="0"/>
          <p:nvPr/>
        </p:nvPicPr>
        <p:blipFill>
          <a:blip r:embed="rId4">
            <a:alphaModFix/>
          </a:blip>
          <a:stretch>
            <a:fillRect/>
          </a:stretch>
        </p:blipFill>
        <p:spPr>
          <a:xfrm>
            <a:off x="4832400" y="3338550"/>
            <a:ext cx="4131375" cy="174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19300" y="81600"/>
            <a:ext cx="67140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b="1" u="sng">
                <a:solidFill>
                  <a:srgbClr val="111111"/>
                </a:solidFill>
              </a:rPr>
              <a:t>Gathering Information</a:t>
            </a:r>
            <a:r>
              <a:rPr lang="en" sz="3100" u="sng"/>
              <a:t> </a:t>
            </a:r>
            <a:endParaRPr sz="3100" u="sng"/>
          </a:p>
        </p:txBody>
      </p:sp>
      <p:sp>
        <p:nvSpPr>
          <p:cNvPr id="121" name="Google Shape;121;p17"/>
          <p:cNvSpPr txBox="1">
            <a:spLocks noGrp="1"/>
          </p:cNvSpPr>
          <p:nvPr>
            <p:ph type="body" idx="1"/>
          </p:nvPr>
        </p:nvSpPr>
        <p:spPr>
          <a:xfrm>
            <a:off x="0" y="845675"/>
            <a:ext cx="4767000" cy="4297800"/>
          </a:xfrm>
          <a:prstGeom prst="rect">
            <a:avLst/>
          </a:prstGeom>
          <a:solidFill>
            <a:srgbClr val="DD7E6B"/>
          </a:solidFill>
          <a:ln w="28575" cap="flat" cmpd="sng">
            <a:solidFill>
              <a:srgbClr val="A64D79"/>
            </a:solidFill>
            <a:prstDash val="solid"/>
            <a:round/>
            <a:headEnd type="none" w="sm" len="sm"/>
            <a:tailEnd type="none" w="sm" len="sm"/>
          </a:ln>
        </p:spPr>
        <p:txBody>
          <a:bodyPr spcFirstLastPara="1" wrap="square" lIns="91425" tIns="91425" rIns="91425" bIns="91425" anchor="t" anchorCtr="0">
            <a:normAutofit fontScale="25000" lnSpcReduction="20000"/>
          </a:bodyPr>
          <a:lstStyle/>
          <a:p>
            <a:pPr marL="457200" lvl="0" indent="-317500" algn="l" rtl="0">
              <a:lnSpc>
                <a:spcPct val="150000"/>
              </a:lnSpc>
              <a:spcBef>
                <a:spcPts val="0"/>
              </a:spcBef>
              <a:spcAft>
                <a:spcPts val="0"/>
              </a:spcAft>
              <a:buClr>
                <a:srgbClr val="000000"/>
              </a:buClr>
              <a:buSzPct val="100000"/>
              <a:buChar char="❖"/>
            </a:pPr>
            <a:r>
              <a:rPr lang="en" sz="5600">
                <a:solidFill>
                  <a:srgbClr val="000000"/>
                </a:solidFill>
              </a:rPr>
              <a:t>To properly analyze the Dividend Aristocrats, I used the </a:t>
            </a:r>
            <a:r>
              <a:rPr lang="en" sz="5600" b="1">
                <a:solidFill>
                  <a:srgbClr val="000000"/>
                </a:solidFill>
              </a:rPr>
              <a:t>“yfinance API”</a:t>
            </a:r>
            <a:r>
              <a:rPr lang="en" sz="5600">
                <a:solidFill>
                  <a:srgbClr val="000000"/>
                </a:solidFill>
              </a:rPr>
              <a:t>.</a:t>
            </a:r>
            <a:endParaRPr sz="5600">
              <a:solidFill>
                <a:srgbClr val="000000"/>
              </a:solidFill>
            </a:endParaRPr>
          </a:p>
          <a:p>
            <a:pPr marL="457200" lvl="0" indent="-317500" algn="l" rtl="0">
              <a:lnSpc>
                <a:spcPct val="150000"/>
              </a:lnSpc>
              <a:spcBef>
                <a:spcPts val="1000"/>
              </a:spcBef>
              <a:spcAft>
                <a:spcPts val="0"/>
              </a:spcAft>
              <a:buClr>
                <a:srgbClr val="000000"/>
              </a:buClr>
              <a:buSzPct val="100000"/>
              <a:buChar char="❖"/>
            </a:pPr>
            <a:r>
              <a:rPr lang="en" sz="5600">
                <a:solidFill>
                  <a:srgbClr val="000000"/>
                </a:solidFill>
              </a:rPr>
              <a:t>yfinance helped me download fundamental data on each of the companies .</a:t>
            </a:r>
            <a:endParaRPr sz="5600">
              <a:solidFill>
                <a:srgbClr val="000000"/>
              </a:solidFill>
            </a:endParaRPr>
          </a:p>
          <a:p>
            <a:pPr marL="457200" lvl="0" indent="-317500" algn="l" rtl="0">
              <a:lnSpc>
                <a:spcPct val="150000"/>
              </a:lnSpc>
              <a:spcBef>
                <a:spcPts val="1000"/>
              </a:spcBef>
              <a:spcAft>
                <a:spcPts val="0"/>
              </a:spcAft>
              <a:buClr>
                <a:srgbClr val="000000"/>
              </a:buClr>
              <a:buSzPct val="100000"/>
              <a:buChar char="❖"/>
            </a:pPr>
            <a:r>
              <a:rPr lang="en" sz="5600">
                <a:solidFill>
                  <a:srgbClr val="000000"/>
                </a:solidFill>
              </a:rPr>
              <a:t>I then sliced through this data to get the stock prices for each of the 66 Dividend Aristocrats.</a:t>
            </a:r>
            <a:endParaRPr sz="5600">
              <a:solidFill>
                <a:srgbClr val="000000"/>
              </a:solidFill>
            </a:endParaRPr>
          </a:p>
          <a:p>
            <a:pPr marL="457200" lvl="0" indent="-317500" algn="l" rtl="0">
              <a:lnSpc>
                <a:spcPct val="150000"/>
              </a:lnSpc>
              <a:spcBef>
                <a:spcPts val="1000"/>
              </a:spcBef>
              <a:spcAft>
                <a:spcPts val="0"/>
              </a:spcAft>
              <a:buClr>
                <a:srgbClr val="000000"/>
              </a:buClr>
              <a:buSzPct val="100000"/>
              <a:buChar char="❖"/>
            </a:pPr>
            <a:r>
              <a:rPr lang="en" sz="5600">
                <a:solidFill>
                  <a:srgbClr val="000000"/>
                </a:solidFill>
              </a:rPr>
              <a:t>In one dataframe, I stored the closing stock prices for each company ranging from the dates: </a:t>
            </a:r>
            <a:r>
              <a:rPr lang="en" sz="5600" b="1">
                <a:solidFill>
                  <a:srgbClr val="000000"/>
                </a:solidFill>
              </a:rPr>
              <a:t>07/08/2010 - 07/08/2023.</a:t>
            </a:r>
            <a:endParaRPr sz="5600" b="1">
              <a:solidFill>
                <a:srgbClr val="000000"/>
              </a:solidFill>
            </a:endParaRPr>
          </a:p>
          <a:p>
            <a:pPr marL="457200" lvl="0" indent="-317500" algn="l" rtl="0">
              <a:lnSpc>
                <a:spcPct val="150000"/>
              </a:lnSpc>
              <a:spcBef>
                <a:spcPts val="1000"/>
              </a:spcBef>
              <a:spcAft>
                <a:spcPts val="0"/>
              </a:spcAft>
              <a:buClr>
                <a:srgbClr val="000000"/>
              </a:buClr>
              <a:buSzPct val="100000"/>
              <a:buChar char="❖"/>
            </a:pPr>
            <a:r>
              <a:rPr lang="en" sz="5600">
                <a:solidFill>
                  <a:srgbClr val="000000"/>
                </a:solidFill>
              </a:rPr>
              <a:t>Then in a separate python “dictionary”, I downloaded and stored the </a:t>
            </a:r>
            <a:r>
              <a:rPr lang="en" sz="5600" b="1">
                <a:solidFill>
                  <a:srgbClr val="000000"/>
                </a:solidFill>
              </a:rPr>
              <a:t>dividend payments and the dividend dates </a:t>
            </a:r>
            <a:r>
              <a:rPr lang="en" sz="5600">
                <a:solidFill>
                  <a:srgbClr val="000000"/>
                </a:solidFill>
              </a:rPr>
              <a:t>for each company. </a:t>
            </a:r>
            <a:endParaRPr sz="5600" b="1">
              <a:solidFill>
                <a:srgbClr val="000000"/>
              </a:solidFill>
            </a:endParaRPr>
          </a:p>
          <a:p>
            <a:pPr marL="0" lvl="0" indent="0" algn="l" rtl="0">
              <a:lnSpc>
                <a:spcPct val="105000"/>
              </a:lnSpc>
              <a:spcBef>
                <a:spcPts val="0"/>
              </a:spcBef>
              <a:spcAft>
                <a:spcPts val="1200"/>
              </a:spcAft>
              <a:buNone/>
            </a:pPr>
            <a:endParaRPr sz="1400"/>
          </a:p>
        </p:txBody>
      </p:sp>
      <p:pic>
        <p:nvPicPr>
          <p:cNvPr id="122" name="Google Shape;122;p17"/>
          <p:cNvPicPr preferRelativeResize="0"/>
          <p:nvPr/>
        </p:nvPicPr>
        <p:blipFill>
          <a:blip r:embed="rId3">
            <a:alphaModFix/>
          </a:blip>
          <a:stretch>
            <a:fillRect/>
          </a:stretch>
        </p:blipFill>
        <p:spPr>
          <a:xfrm>
            <a:off x="4767000" y="1436025"/>
            <a:ext cx="4376999" cy="3707475"/>
          </a:xfrm>
          <a:prstGeom prst="rect">
            <a:avLst/>
          </a:prstGeom>
          <a:noFill/>
          <a:ln w="28575" cap="flat" cmpd="sng">
            <a:solidFill>
              <a:srgbClr val="A64D79"/>
            </a:solidFill>
            <a:prstDash val="solid"/>
            <a:round/>
            <a:headEnd type="none" w="sm" len="sm"/>
            <a:tailEnd type="none" w="sm" len="sm"/>
          </a:ln>
        </p:spPr>
      </p:pic>
      <p:pic>
        <p:nvPicPr>
          <p:cNvPr id="123" name="Google Shape;123;p17"/>
          <p:cNvPicPr preferRelativeResize="0"/>
          <p:nvPr/>
        </p:nvPicPr>
        <p:blipFill>
          <a:blip r:embed="rId4">
            <a:alphaModFix/>
          </a:blip>
          <a:stretch>
            <a:fillRect/>
          </a:stretch>
        </p:blipFill>
        <p:spPr>
          <a:xfrm>
            <a:off x="7198275" y="165725"/>
            <a:ext cx="1671626" cy="1175625"/>
          </a:xfrm>
          <a:prstGeom prst="rect">
            <a:avLst/>
          </a:prstGeom>
          <a:noFill/>
          <a:ln>
            <a:noFill/>
          </a:ln>
        </p:spPr>
      </p:pic>
      <p:pic>
        <p:nvPicPr>
          <p:cNvPr id="124" name="Google Shape;124;p17"/>
          <p:cNvPicPr preferRelativeResize="0"/>
          <p:nvPr/>
        </p:nvPicPr>
        <p:blipFill>
          <a:blip r:embed="rId5">
            <a:alphaModFix/>
          </a:blip>
          <a:stretch>
            <a:fillRect/>
          </a:stretch>
        </p:blipFill>
        <p:spPr>
          <a:xfrm>
            <a:off x="5732750" y="165725"/>
            <a:ext cx="1232550" cy="117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105725" y="-42075"/>
            <a:ext cx="78264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900" b="1" u="sng">
                <a:solidFill>
                  <a:srgbClr val="000000"/>
                </a:solidFill>
                <a:latin typeface="EB Garamond"/>
                <a:ea typeface="EB Garamond"/>
                <a:cs typeface="EB Garamond"/>
                <a:sym typeface="EB Garamond"/>
              </a:rPr>
              <a:t>Results of BEST Performing Stocks</a:t>
            </a:r>
            <a:endParaRPr sz="2900" b="1" u="sng">
              <a:solidFill>
                <a:srgbClr val="000000"/>
              </a:solidFill>
              <a:latin typeface="EB Garamond"/>
              <a:ea typeface="EB Garamond"/>
              <a:cs typeface="EB Garamond"/>
              <a:sym typeface="EB Garamond"/>
            </a:endParaRPr>
          </a:p>
        </p:txBody>
      </p:sp>
      <p:sp>
        <p:nvSpPr>
          <p:cNvPr id="130" name="Google Shape;130;p18"/>
          <p:cNvSpPr txBox="1">
            <a:spLocks noGrp="1"/>
          </p:cNvSpPr>
          <p:nvPr>
            <p:ph type="body" idx="1"/>
          </p:nvPr>
        </p:nvSpPr>
        <p:spPr>
          <a:xfrm>
            <a:off x="5755800" y="1594150"/>
            <a:ext cx="3315600" cy="3492000"/>
          </a:xfrm>
          <a:prstGeom prst="rect">
            <a:avLst/>
          </a:prstGeom>
          <a:solidFill>
            <a:srgbClr val="FFFF00"/>
          </a:solidFill>
        </p:spPr>
        <p:txBody>
          <a:bodyPr spcFirstLastPara="1" wrap="square" lIns="91425" tIns="91425" rIns="91425" bIns="91425" anchor="t" anchorCtr="0">
            <a:normAutofit fontScale="47500" lnSpcReduction="20000"/>
          </a:bodyPr>
          <a:lstStyle/>
          <a:p>
            <a:pPr marL="0" lvl="0" indent="0" algn="ctr" rtl="0">
              <a:spcBef>
                <a:spcPts val="0"/>
              </a:spcBef>
              <a:spcAft>
                <a:spcPts val="0"/>
              </a:spcAft>
              <a:buNone/>
            </a:pPr>
            <a:r>
              <a:rPr lang="en" sz="2570">
                <a:solidFill>
                  <a:srgbClr val="000000"/>
                </a:solidFill>
                <a:latin typeface="Georgia"/>
                <a:ea typeface="Georgia"/>
                <a:cs typeface="Georgia"/>
                <a:sym typeface="Georgia"/>
              </a:rPr>
              <a:t>If you would have invested </a:t>
            </a:r>
            <a:r>
              <a:rPr lang="en" sz="2570" b="1">
                <a:solidFill>
                  <a:srgbClr val="000000"/>
                </a:solidFill>
                <a:latin typeface="Georgia"/>
                <a:ea typeface="Georgia"/>
                <a:cs typeface="Georgia"/>
                <a:sym typeface="Georgia"/>
              </a:rPr>
              <a:t>$1000</a:t>
            </a:r>
            <a:r>
              <a:rPr lang="en" sz="2570">
                <a:solidFill>
                  <a:srgbClr val="000000"/>
                </a:solidFill>
                <a:latin typeface="Georgia"/>
                <a:ea typeface="Georgia"/>
                <a:cs typeface="Georgia"/>
                <a:sym typeface="Georgia"/>
              </a:rPr>
              <a:t> every month from </a:t>
            </a:r>
            <a:endParaRPr sz="2570">
              <a:solidFill>
                <a:srgbClr val="000000"/>
              </a:solidFill>
              <a:latin typeface="Georgia"/>
              <a:ea typeface="Georgia"/>
              <a:cs typeface="Georgia"/>
              <a:sym typeface="Georgia"/>
            </a:endParaRPr>
          </a:p>
          <a:p>
            <a:pPr marL="0" lvl="0" indent="0" algn="ctr" rtl="0">
              <a:spcBef>
                <a:spcPts val="0"/>
              </a:spcBef>
              <a:spcAft>
                <a:spcPts val="0"/>
              </a:spcAft>
              <a:buNone/>
            </a:pPr>
            <a:r>
              <a:rPr lang="en" sz="2570" b="1">
                <a:solidFill>
                  <a:srgbClr val="000000"/>
                </a:solidFill>
                <a:latin typeface="Georgia"/>
                <a:ea typeface="Georgia"/>
                <a:cs typeface="Georgia"/>
                <a:sym typeface="Georgia"/>
              </a:rPr>
              <a:t>07/08/2010 - 07/08/2023</a:t>
            </a:r>
            <a:r>
              <a:rPr lang="en" sz="2570">
                <a:solidFill>
                  <a:srgbClr val="000000"/>
                </a:solidFill>
                <a:latin typeface="Georgia"/>
                <a:ea typeface="Georgia"/>
                <a:cs typeface="Georgia"/>
                <a:sym typeface="Georgia"/>
              </a:rPr>
              <a:t>:</a:t>
            </a:r>
            <a:endParaRPr sz="2570" b="1">
              <a:solidFill>
                <a:srgbClr val="000000"/>
              </a:solidFill>
              <a:latin typeface="Georgia"/>
              <a:ea typeface="Georgia"/>
              <a:cs typeface="Georgia"/>
              <a:sym typeface="Georgia"/>
            </a:endParaRPr>
          </a:p>
          <a:p>
            <a:pPr marL="0" lvl="0" indent="0" algn="l" rtl="0">
              <a:spcBef>
                <a:spcPts val="0"/>
              </a:spcBef>
              <a:spcAft>
                <a:spcPts val="0"/>
              </a:spcAft>
              <a:buNone/>
            </a:pPr>
            <a:endParaRPr>
              <a:solidFill>
                <a:srgbClr val="000000"/>
              </a:solidFill>
            </a:endParaRPr>
          </a:p>
          <a:p>
            <a:pPr marL="457200" lvl="0" indent="-315895" algn="l" rtl="0">
              <a:lnSpc>
                <a:spcPct val="115000"/>
              </a:lnSpc>
              <a:spcBef>
                <a:spcPts val="1200"/>
              </a:spcBef>
              <a:spcAft>
                <a:spcPts val="0"/>
              </a:spcAft>
              <a:buClr>
                <a:srgbClr val="000000"/>
              </a:buClr>
              <a:buSzPct val="100000"/>
              <a:buFont typeface="Georgia"/>
              <a:buChar char="❖"/>
            </a:pPr>
            <a:r>
              <a:rPr lang="en" sz="2894">
                <a:solidFill>
                  <a:srgbClr val="000000"/>
                </a:solidFill>
                <a:latin typeface="Georgia"/>
                <a:ea typeface="Georgia"/>
                <a:cs typeface="Georgia"/>
                <a:sym typeface="Georgia"/>
              </a:rPr>
              <a:t>Out of the 66 Dividend Aristocrats: </a:t>
            </a:r>
            <a:r>
              <a:rPr lang="en" sz="2894">
                <a:solidFill>
                  <a:srgbClr val="000000"/>
                </a:solidFill>
                <a:highlight>
                  <a:srgbClr val="00FFFF"/>
                </a:highlight>
                <a:latin typeface="Georgia"/>
                <a:ea typeface="Georgia"/>
                <a:cs typeface="Georgia"/>
                <a:sym typeface="Georgia"/>
              </a:rPr>
              <a:t>WST, CTAS, SPGI, LOW, NUE, GWW, and SHW</a:t>
            </a:r>
            <a:r>
              <a:rPr lang="en" sz="2894">
                <a:solidFill>
                  <a:srgbClr val="000000"/>
                </a:solidFill>
                <a:latin typeface="Georgia"/>
                <a:ea typeface="Georgia"/>
                <a:cs typeface="Georgia"/>
                <a:sym typeface="Georgia"/>
              </a:rPr>
              <a:t> would provide you the greatest total return (assuming dividend reinvestment)!</a:t>
            </a:r>
            <a:endParaRPr sz="2894">
              <a:solidFill>
                <a:srgbClr val="000000"/>
              </a:solidFill>
              <a:latin typeface="Georgia"/>
              <a:ea typeface="Georgia"/>
              <a:cs typeface="Georgia"/>
              <a:sym typeface="Georgia"/>
            </a:endParaRPr>
          </a:p>
          <a:p>
            <a:pPr marL="457200" lvl="0" indent="-315895" algn="l" rtl="0">
              <a:lnSpc>
                <a:spcPct val="115000"/>
              </a:lnSpc>
              <a:spcBef>
                <a:spcPts val="1000"/>
              </a:spcBef>
              <a:spcAft>
                <a:spcPts val="0"/>
              </a:spcAft>
              <a:buSzPct val="100000"/>
              <a:buFont typeface="Georgia"/>
              <a:buChar char="❖"/>
            </a:pPr>
            <a:r>
              <a:rPr lang="en" sz="2894">
                <a:solidFill>
                  <a:srgbClr val="000000"/>
                </a:solidFill>
                <a:latin typeface="Georgia"/>
                <a:ea typeface="Georgia"/>
                <a:cs typeface="Georgia"/>
                <a:sym typeface="Georgia"/>
              </a:rPr>
              <a:t>WST (West Pharmaceutical Services Inc.) and CTAS (Cintas Corporation both had total returns exceeding </a:t>
            </a:r>
            <a:r>
              <a:rPr lang="en" sz="2894" b="1">
                <a:solidFill>
                  <a:srgbClr val="000000"/>
                </a:solidFill>
                <a:latin typeface="Georgia"/>
                <a:ea typeface="Georgia"/>
                <a:cs typeface="Georgia"/>
                <a:sym typeface="Georgia"/>
              </a:rPr>
              <a:t>$1,000,000!</a:t>
            </a:r>
            <a:r>
              <a:rPr lang="en" sz="2894" b="1">
                <a:solidFill>
                  <a:srgbClr val="232A31"/>
                </a:solidFill>
                <a:latin typeface="Georgia"/>
                <a:ea typeface="Georgia"/>
                <a:cs typeface="Georgia"/>
                <a:sym typeface="Georgia"/>
              </a:rPr>
              <a:t> </a:t>
            </a:r>
            <a:endParaRPr sz="2894" b="1">
              <a:solidFill>
                <a:srgbClr val="000000"/>
              </a:solidFill>
              <a:latin typeface="Georgia"/>
              <a:ea typeface="Georgia"/>
              <a:cs typeface="Georgia"/>
              <a:sym typeface="Georgia"/>
            </a:endParaRPr>
          </a:p>
          <a:p>
            <a:pPr marL="457200" lvl="0" indent="0" algn="l" rtl="0">
              <a:spcBef>
                <a:spcPts val="1000"/>
              </a:spcBef>
              <a:spcAft>
                <a:spcPts val="0"/>
              </a:spcAft>
              <a:buNone/>
            </a:pPr>
            <a:endParaRPr>
              <a:latin typeface="Georgia"/>
              <a:ea typeface="Georgia"/>
              <a:cs typeface="Georgia"/>
              <a:sym typeface="Georgia"/>
            </a:endParaRPr>
          </a:p>
        </p:txBody>
      </p:sp>
      <p:pic>
        <p:nvPicPr>
          <p:cNvPr id="131" name="Google Shape;131;p18"/>
          <p:cNvPicPr preferRelativeResize="0"/>
          <p:nvPr/>
        </p:nvPicPr>
        <p:blipFill>
          <a:blip r:embed="rId3">
            <a:alphaModFix/>
          </a:blip>
          <a:stretch>
            <a:fillRect/>
          </a:stretch>
        </p:blipFill>
        <p:spPr>
          <a:xfrm>
            <a:off x="0" y="635100"/>
            <a:ext cx="5683349" cy="4386400"/>
          </a:xfrm>
          <a:prstGeom prst="rect">
            <a:avLst/>
          </a:prstGeom>
          <a:noFill/>
          <a:ln>
            <a:noFill/>
          </a:ln>
        </p:spPr>
      </p:pic>
      <p:pic>
        <p:nvPicPr>
          <p:cNvPr id="132" name="Google Shape;132;p18"/>
          <p:cNvPicPr preferRelativeResize="0"/>
          <p:nvPr/>
        </p:nvPicPr>
        <p:blipFill>
          <a:blip r:embed="rId4">
            <a:alphaModFix/>
          </a:blip>
          <a:stretch>
            <a:fillRect/>
          </a:stretch>
        </p:blipFill>
        <p:spPr>
          <a:xfrm>
            <a:off x="5755800" y="611750"/>
            <a:ext cx="1886850" cy="982400"/>
          </a:xfrm>
          <a:prstGeom prst="rect">
            <a:avLst/>
          </a:prstGeom>
          <a:noFill/>
          <a:ln>
            <a:noFill/>
          </a:ln>
        </p:spPr>
      </p:pic>
      <p:pic>
        <p:nvPicPr>
          <p:cNvPr id="133" name="Google Shape;133;p18"/>
          <p:cNvPicPr preferRelativeResize="0"/>
          <p:nvPr/>
        </p:nvPicPr>
        <p:blipFill>
          <a:blip r:embed="rId5">
            <a:alphaModFix/>
          </a:blip>
          <a:stretch>
            <a:fillRect/>
          </a:stretch>
        </p:blipFill>
        <p:spPr>
          <a:xfrm>
            <a:off x="7642650" y="611750"/>
            <a:ext cx="1428776" cy="98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1201200" y="-52600"/>
            <a:ext cx="72894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u="sng">
                <a:solidFill>
                  <a:srgbClr val="000000"/>
                </a:solidFill>
                <a:latin typeface="EB Garamond"/>
                <a:ea typeface="EB Garamond"/>
                <a:cs typeface="EB Garamond"/>
                <a:sym typeface="EB Garamond"/>
              </a:rPr>
              <a:t>Results of WORST Performing Stocks</a:t>
            </a:r>
            <a:endParaRPr b="1" u="sng">
              <a:solidFill>
                <a:srgbClr val="000000"/>
              </a:solidFill>
              <a:latin typeface="EB Garamond"/>
              <a:ea typeface="EB Garamond"/>
              <a:cs typeface="EB Garamond"/>
              <a:sym typeface="EB Garamond"/>
            </a:endParaRPr>
          </a:p>
        </p:txBody>
      </p:sp>
      <p:sp>
        <p:nvSpPr>
          <p:cNvPr id="139" name="Google Shape;139;p19"/>
          <p:cNvSpPr txBox="1">
            <a:spLocks noGrp="1"/>
          </p:cNvSpPr>
          <p:nvPr>
            <p:ph type="body" idx="1"/>
          </p:nvPr>
        </p:nvSpPr>
        <p:spPr>
          <a:xfrm>
            <a:off x="5827825" y="1746550"/>
            <a:ext cx="3243600" cy="3237900"/>
          </a:xfrm>
          <a:prstGeom prst="rect">
            <a:avLst/>
          </a:prstGeom>
          <a:solidFill>
            <a:srgbClr val="FF9900"/>
          </a:solidFill>
        </p:spPr>
        <p:txBody>
          <a:bodyPr spcFirstLastPara="1" wrap="square" lIns="91425" tIns="91425" rIns="91425" bIns="91425" anchor="t" anchorCtr="0">
            <a:normAutofit fontScale="62500" lnSpcReduction="10000"/>
          </a:bodyPr>
          <a:lstStyle/>
          <a:p>
            <a:pPr marL="0" lvl="0" indent="0" algn="ctr" rtl="0">
              <a:spcBef>
                <a:spcPts val="0"/>
              </a:spcBef>
              <a:spcAft>
                <a:spcPts val="0"/>
              </a:spcAft>
              <a:buNone/>
            </a:pPr>
            <a:r>
              <a:rPr lang="en" sz="2570">
                <a:solidFill>
                  <a:srgbClr val="000000"/>
                </a:solidFill>
                <a:latin typeface="Georgia"/>
                <a:ea typeface="Georgia"/>
                <a:cs typeface="Georgia"/>
                <a:sym typeface="Georgia"/>
              </a:rPr>
              <a:t>If you would have invested </a:t>
            </a:r>
            <a:r>
              <a:rPr lang="en" sz="2570" b="1">
                <a:solidFill>
                  <a:srgbClr val="000000"/>
                </a:solidFill>
                <a:latin typeface="Georgia"/>
                <a:ea typeface="Georgia"/>
                <a:cs typeface="Georgia"/>
                <a:sym typeface="Georgia"/>
              </a:rPr>
              <a:t>$1000</a:t>
            </a:r>
            <a:r>
              <a:rPr lang="en" sz="2570">
                <a:solidFill>
                  <a:srgbClr val="000000"/>
                </a:solidFill>
                <a:latin typeface="Georgia"/>
                <a:ea typeface="Georgia"/>
                <a:cs typeface="Georgia"/>
                <a:sym typeface="Georgia"/>
              </a:rPr>
              <a:t> every month from </a:t>
            </a:r>
            <a:endParaRPr sz="2570">
              <a:solidFill>
                <a:srgbClr val="000000"/>
              </a:solidFill>
              <a:latin typeface="Georgia"/>
              <a:ea typeface="Georgia"/>
              <a:cs typeface="Georgia"/>
              <a:sym typeface="Georgia"/>
            </a:endParaRPr>
          </a:p>
          <a:p>
            <a:pPr marL="0" lvl="0" indent="0" algn="ctr" rtl="0">
              <a:spcBef>
                <a:spcPts val="0"/>
              </a:spcBef>
              <a:spcAft>
                <a:spcPts val="0"/>
              </a:spcAft>
              <a:buNone/>
            </a:pPr>
            <a:r>
              <a:rPr lang="en" sz="2570" b="1">
                <a:solidFill>
                  <a:srgbClr val="000000"/>
                </a:solidFill>
                <a:latin typeface="Georgia"/>
                <a:ea typeface="Georgia"/>
                <a:cs typeface="Georgia"/>
                <a:sym typeface="Georgia"/>
              </a:rPr>
              <a:t>07/08/2010 - 07/08/2023</a:t>
            </a:r>
            <a:r>
              <a:rPr lang="en" sz="2570">
                <a:solidFill>
                  <a:srgbClr val="000000"/>
                </a:solidFill>
                <a:latin typeface="Georgia"/>
                <a:ea typeface="Georgia"/>
                <a:cs typeface="Georgia"/>
                <a:sym typeface="Georgia"/>
              </a:rPr>
              <a:t>:</a:t>
            </a:r>
            <a:endParaRPr sz="2570" b="1">
              <a:solidFill>
                <a:srgbClr val="000000"/>
              </a:solidFill>
              <a:latin typeface="Georgia"/>
              <a:ea typeface="Georgia"/>
              <a:cs typeface="Georgia"/>
              <a:sym typeface="Georgia"/>
            </a:endParaRPr>
          </a:p>
          <a:p>
            <a:pPr marL="0" lvl="0" indent="0" algn="l" rtl="0">
              <a:spcBef>
                <a:spcPts val="0"/>
              </a:spcBef>
              <a:spcAft>
                <a:spcPts val="0"/>
              </a:spcAft>
              <a:buNone/>
            </a:pPr>
            <a:endParaRPr>
              <a:solidFill>
                <a:srgbClr val="000000"/>
              </a:solidFill>
            </a:endParaRPr>
          </a:p>
          <a:p>
            <a:pPr marL="457200" lvl="0" indent="-315912" algn="l" rtl="0">
              <a:lnSpc>
                <a:spcPct val="115000"/>
              </a:lnSpc>
              <a:spcBef>
                <a:spcPts val="1200"/>
              </a:spcBef>
              <a:spcAft>
                <a:spcPts val="0"/>
              </a:spcAft>
              <a:buClr>
                <a:srgbClr val="000000"/>
              </a:buClr>
              <a:buSzPct val="100000"/>
              <a:buFont typeface="Georgia"/>
              <a:buChar char="❖"/>
            </a:pPr>
            <a:r>
              <a:rPr lang="en" sz="2200">
                <a:solidFill>
                  <a:srgbClr val="000000"/>
                </a:solidFill>
                <a:highlight>
                  <a:srgbClr val="FF39BD"/>
                </a:highlight>
                <a:latin typeface="Georgia"/>
                <a:ea typeface="Georgia"/>
                <a:cs typeface="Georgia"/>
                <a:sym typeface="Georgia"/>
              </a:rPr>
              <a:t>WBA, SWK, MMM, BEN, FRT, IBM, and CHRW</a:t>
            </a:r>
            <a:r>
              <a:rPr lang="en" sz="2200">
                <a:solidFill>
                  <a:srgbClr val="000000"/>
                </a:solidFill>
                <a:latin typeface="Georgia"/>
                <a:ea typeface="Georgia"/>
                <a:cs typeface="Georgia"/>
                <a:sym typeface="Georgia"/>
              </a:rPr>
              <a:t> would provide you with the worst total return (assuming dividend reinvestment)!</a:t>
            </a:r>
            <a:endParaRPr sz="2200">
              <a:solidFill>
                <a:srgbClr val="000000"/>
              </a:solidFill>
              <a:latin typeface="Georgia"/>
              <a:ea typeface="Georgia"/>
              <a:cs typeface="Georgia"/>
              <a:sym typeface="Georgia"/>
            </a:endParaRPr>
          </a:p>
          <a:p>
            <a:pPr marL="457200" lvl="0" indent="-315912" algn="l" rtl="0">
              <a:lnSpc>
                <a:spcPct val="115000"/>
              </a:lnSpc>
              <a:spcBef>
                <a:spcPts val="1000"/>
              </a:spcBef>
              <a:spcAft>
                <a:spcPts val="0"/>
              </a:spcAft>
              <a:buSzPct val="100000"/>
              <a:buFont typeface="Georgia"/>
              <a:buChar char="❖"/>
            </a:pPr>
            <a:r>
              <a:rPr lang="en" sz="2200">
                <a:solidFill>
                  <a:srgbClr val="000000"/>
                </a:solidFill>
                <a:latin typeface="Georgia"/>
                <a:ea typeface="Georgia"/>
                <a:cs typeface="Georgia"/>
                <a:sym typeface="Georgia"/>
              </a:rPr>
              <a:t>The average return of these 7 stocks is: </a:t>
            </a:r>
            <a:r>
              <a:rPr lang="en" sz="2200">
                <a:solidFill>
                  <a:srgbClr val="232A31"/>
                </a:solidFill>
                <a:latin typeface="Georgia"/>
                <a:ea typeface="Georgia"/>
                <a:cs typeface="Georgia"/>
                <a:sym typeface="Georgia"/>
              </a:rPr>
              <a:t> </a:t>
            </a:r>
            <a:r>
              <a:rPr lang="en" sz="2200" b="1">
                <a:solidFill>
                  <a:srgbClr val="232A31"/>
                </a:solidFill>
                <a:latin typeface="Georgia"/>
                <a:ea typeface="Georgia"/>
                <a:cs typeface="Georgia"/>
                <a:sym typeface="Georgia"/>
              </a:rPr>
              <a:t>$221, 880</a:t>
            </a:r>
            <a:endParaRPr sz="2200" b="1">
              <a:solidFill>
                <a:srgbClr val="000000"/>
              </a:solidFill>
              <a:latin typeface="Georgia"/>
              <a:ea typeface="Georgia"/>
              <a:cs typeface="Georgia"/>
              <a:sym typeface="Georgia"/>
            </a:endParaRPr>
          </a:p>
          <a:p>
            <a:pPr marL="457200" lvl="0" indent="0" algn="l" rtl="0">
              <a:spcBef>
                <a:spcPts val="1000"/>
              </a:spcBef>
              <a:spcAft>
                <a:spcPts val="0"/>
              </a:spcAft>
              <a:buNone/>
            </a:pPr>
            <a:endParaRPr>
              <a:latin typeface="Georgia"/>
              <a:ea typeface="Georgia"/>
              <a:cs typeface="Georgia"/>
              <a:sym typeface="Georgia"/>
            </a:endParaRPr>
          </a:p>
        </p:txBody>
      </p:sp>
      <p:pic>
        <p:nvPicPr>
          <p:cNvPr id="140" name="Google Shape;140;p19"/>
          <p:cNvPicPr preferRelativeResize="0"/>
          <p:nvPr/>
        </p:nvPicPr>
        <p:blipFill>
          <a:blip r:embed="rId3">
            <a:alphaModFix/>
          </a:blip>
          <a:stretch>
            <a:fillRect/>
          </a:stretch>
        </p:blipFill>
        <p:spPr>
          <a:xfrm>
            <a:off x="86250" y="624800"/>
            <a:ext cx="5672775" cy="4344100"/>
          </a:xfrm>
          <a:prstGeom prst="rect">
            <a:avLst/>
          </a:prstGeom>
          <a:noFill/>
          <a:ln>
            <a:noFill/>
          </a:ln>
        </p:spPr>
      </p:pic>
      <p:pic>
        <p:nvPicPr>
          <p:cNvPr id="141" name="Google Shape;141;p19"/>
          <p:cNvPicPr preferRelativeResize="0"/>
          <p:nvPr/>
        </p:nvPicPr>
        <p:blipFill>
          <a:blip r:embed="rId4">
            <a:alphaModFix/>
          </a:blip>
          <a:stretch>
            <a:fillRect/>
          </a:stretch>
        </p:blipFill>
        <p:spPr>
          <a:xfrm>
            <a:off x="5827800" y="624800"/>
            <a:ext cx="1898525" cy="1121750"/>
          </a:xfrm>
          <a:prstGeom prst="rect">
            <a:avLst/>
          </a:prstGeom>
          <a:noFill/>
          <a:ln>
            <a:noFill/>
          </a:ln>
        </p:spPr>
      </p:pic>
      <p:pic>
        <p:nvPicPr>
          <p:cNvPr id="142" name="Google Shape;142;p19"/>
          <p:cNvPicPr preferRelativeResize="0"/>
          <p:nvPr/>
        </p:nvPicPr>
        <p:blipFill>
          <a:blip r:embed="rId5">
            <a:alphaModFix/>
          </a:blip>
          <a:stretch>
            <a:fillRect/>
          </a:stretch>
        </p:blipFill>
        <p:spPr>
          <a:xfrm>
            <a:off x="7726325" y="624800"/>
            <a:ext cx="1345100" cy="112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228600" y="15900"/>
            <a:ext cx="4680900" cy="126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000" b="1" u="sng">
                <a:solidFill>
                  <a:srgbClr val="111111"/>
                </a:solidFill>
                <a:latin typeface="Lora"/>
                <a:ea typeface="Lora"/>
                <a:cs typeface="Lora"/>
                <a:sym typeface="Lora"/>
              </a:rPr>
              <a:t>Top 10 </a:t>
            </a:r>
            <a:endParaRPr sz="4000" b="1" u="sng">
              <a:solidFill>
                <a:srgbClr val="111111"/>
              </a:solidFill>
              <a:latin typeface="Lora"/>
              <a:ea typeface="Lora"/>
              <a:cs typeface="Lora"/>
              <a:sym typeface="Lora"/>
            </a:endParaRPr>
          </a:p>
          <a:p>
            <a:pPr marL="0" lvl="0" indent="0" algn="ctr" rtl="0">
              <a:spcBef>
                <a:spcPts val="0"/>
              </a:spcBef>
              <a:spcAft>
                <a:spcPts val="0"/>
              </a:spcAft>
              <a:buSzPts val="990"/>
              <a:buNone/>
            </a:pPr>
            <a:r>
              <a:rPr lang="en" sz="4000" b="1" u="sng">
                <a:solidFill>
                  <a:srgbClr val="111111"/>
                </a:solidFill>
                <a:latin typeface="Lora"/>
                <a:ea typeface="Lora"/>
                <a:cs typeface="Lora"/>
                <a:sym typeface="Lora"/>
              </a:rPr>
              <a:t>Stocks by Sector</a:t>
            </a:r>
            <a:endParaRPr sz="4000" b="1" u="sng">
              <a:solidFill>
                <a:srgbClr val="111111"/>
              </a:solidFill>
              <a:latin typeface="Lora"/>
              <a:ea typeface="Lora"/>
              <a:cs typeface="Lora"/>
              <a:sym typeface="Lora"/>
            </a:endParaRPr>
          </a:p>
        </p:txBody>
      </p:sp>
      <p:pic>
        <p:nvPicPr>
          <p:cNvPr id="148" name="Google Shape;148;p20"/>
          <p:cNvPicPr preferRelativeResize="0"/>
          <p:nvPr/>
        </p:nvPicPr>
        <p:blipFill>
          <a:blip r:embed="rId3">
            <a:alphaModFix/>
          </a:blip>
          <a:stretch>
            <a:fillRect/>
          </a:stretch>
        </p:blipFill>
        <p:spPr>
          <a:xfrm>
            <a:off x="157075" y="1687150"/>
            <a:ext cx="4086525" cy="3245050"/>
          </a:xfrm>
          <a:prstGeom prst="rect">
            <a:avLst/>
          </a:prstGeom>
          <a:noFill/>
          <a:ln>
            <a:noFill/>
          </a:ln>
        </p:spPr>
      </p:pic>
      <p:pic>
        <p:nvPicPr>
          <p:cNvPr id="149" name="Google Shape;149;p20"/>
          <p:cNvPicPr preferRelativeResize="0"/>
          <p:nvPr/>
        </p:nvPicPr>
        <p:blipFill>
          <a:blip r:embed="rId4">
            <a:alphaModFix/>
          </a:blip>
          <a:stretch>
            <a:fillRect/>
          </a:stretch>
        </p:blipFill>
        <p:spPr>
          <a:xfrm>
            <a:off x="4356500" y="2173125"/>
            <a:ext cx="4680901" cy="2764226"/>
          </a:xfrm>
          <a:prstGeom prst="rect">
            <a:avLst/>
          </a:prstGeom>
          <a:noFill/>
          <a:ln>
            <a:noFill/>
          </a:ln>
        </p:spPr>
      </p:pic>
      <p:sp>
        <p:nvSpPr>
          <p:cNvPr id="150" name="Google Shape;150;p20"/>
          <p:cNvSpPr/>
          <p:nvPr/>
        </p:nvSpPr>
        <p:spPr>
          <a:xfrm>
            <a:off x="4987825" y="130425"/>
            <a:ext cx="3881400" cy="1730700"/>
          </a:xfrm>
          <a:prstGeom prst="wedgeRectCallout">
            <a:avLst>
              <a:gd name="adj1" fmla="val -20833"/>
              <a:gd name="adj2" fmla="val 625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3 out of the top 10 total portfolio value stocks are in the </a:t>
            </a:r>
            <a:r>
              <a:rPr lang="en" sz="1300" b="1"/>
              <a:t>“Industrials”</a:t>
            </a:r>
            <a:r>
              <a:rPr lang="en" sz="1300"/>
              <a:t> sector</a:t>
            </a:r>
            <a:endParaRPr sz="1300"/>
          </a:p>
          <a:p>
            <a:pPr marL="457200" lvl="0" indent="-311150" algn="l" rtl="0">
              <a:spcBef>
                <a:spcPts val="0"/>
              </a:spcBef>
              <a:spcAft>
                <a:spcPts val="0"/>
              </a:spcAft>
              <a:buSzPts val="1300"/>
              <a:buChar char="➢"/>
            </a:pPr>
            <a:r>
              <a:rPr lang="en" sz="1300"/>
              <a:t>2 out of the top 10 total portfolio value stocks are in the </a:t>
            </a:r>
            <a:r>
              <a:rPr lang="en" sz="1300" b="1"/>
              <a:t>“Materials”</a:t>
            </a:r>
            <a:r>
              <a:rPr lang="en" sz="1300"/>
              <a:t> sector </a:t>
            </a:r>
            <a:endParaRPr sz="1300"/>
          </a:p>
          <a:p>
            <a:pPr marL="457200" lvl="0" indent="-311150" algn="l" rtl="0">
              <a:spcBef>
                <a:spcPts val="0"/>
              </a:spcBef>
              <a:spcAft>
                <a:spcPts val="0"/>
              </a:spcAft>
              <a:buSzPts val="1300"/>
              <a:buChar char="➢"/>
            </a:pPr>
            <a:r>
              <a:rPr lang="en" sz="1300" b="1"/>
              <a:t>None</a:t>
            </a:r>
            <a:r>
              <a:rPr lang="en" sz="1300"/>
              <a:t> of the top 10 stocks are in the </a:t>
            </a:r>
            <a:r>
              <a:rPr lang="en" sz="1300" u="sng"/>
              <a:t>“Energy”, “Real Estate”, and “Consumer Staples” sectors</a:t>
            </a:r>
            <a:endParaRPr sz="1300"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solidFill>
                  <a:srgbClr val="000000"/>
                </a:solidFill>
                <a:highlight>
                  <a:srgbClr val="F1C232"/>
                </a:highlight>
                <a:latin typeface="Roboto Serif SemiBold"/>
                <a:ea typeface="Roboto Serif SemiBold"/>
                <a:cs typeface="Roboto Serif SemiBold"/>
                <a:sym typeface="Roboto Serif SemiBold"/>
              </a:rPr>
              <a:t> Analyzing Dividend Yields: Part 1</a:t>
            </a:r>
            <a:r>
              <a:rPr lang="en">
                <a:solidFill>
                  <a:srgbClr val="F1C232"/>
                </a:solidFill>
                <a:highlight>
                  <a:srgbClr val="111111"/>
                </a:highlight>
                <a:latin typeface="Roboto Serif SemiBold"/>
                <a:ea typeface="Roboto Serif SemiBold"/>
                <a:cs typeface="Roboto Serif SemiBold"/>
                <a:sym typeface="Roboto Serif SemiBold"/>
              </a:rPr>
              <a:t> </a:t>
            </a:r>
            <a:r>
              <a:rPr lang="en" u="sng">
                <a:solidFill>
                  <a:srgbClr val="F1C232"/>
                </a:solidFill>
                <a:highlight>
                  <a:srgbClr val="111111"/>
                </a:highlight>
                <a:latin typeface="Roboto Serif SemiBold"/>
                <a:ea typeface="Roboto Serif SemiBold"/>
                <a:cs typeface="Roboto Serif SemiBold"/>
                <a:sym typeface="Roboto Serif SemiBold"/>
              </a:rPr>
              <a:t> </a:t>
            </a:r>
            <a:endParaRPr u="sng">
              <a:solidFill>
                <a:srgbClr val="F1C232"/>
              </a:solidFill>
              <a:highlight>
                <a:srgbClr val="111111"/>
              </a:highlight>
              <a:latin typeface="Roboto Serif SemiBold"/>
              <a:ea typeface="Roboto Serif SemiBold"/>
              <a:cs typeface="Roboto Serif SemiBold"/>
              <a:sym typeface="Roboto Serif SemiBold"/>
            </a:endParaRPr>
          </a:p>
        </p:txBody>
      </p:sp>
      <p:pic>
        <p:nvPicPr>
          <p:cNvPr id="156" name="Google Shape;156;p21"/>
          <p:cNvPicPr preferRelativeResize="0"/>
          <p:nvPr/>
        </p:nvPicPr>
        <p:blipFill>
          <a:blip r:embed="rId3">
            <a:alphaModFix/>
          </a:blip>
          <a:stretch>
            <a:fillRect/>
          </a:stretch>
        </p:blipFill>
        <p:spPr>
          <a:xfrm>
            <a:off x="220900" y="819500"/>
            <a:ext cx="5818775" cy="4203701"/>
          </a:xfrm>
          <a:prstGeom prst="rect">
            <a:avLst/>
          </a:prstGeom>
          <a:noFill/>
          <a:ln>
            <a:noFill/>
          </a:ln>
        </p:spPr>
      </p:pic>
      <p:sp>
        <p:nvSpPr>
          <p:cNvPr id="157" name="Google Shape;157;p21"/>
          <p:cNvSpPr/>
          <p:nvPr/>
        </p:nvSpPr>
        <p:spPr>
          <a:xfrm>
            <a:off x="6123800" y="728675"/>
            <a:ext cx="3020100" cy="2631000"/>
          </a:xfrm>
          <a:prstGeom prst="verticalScroll">
            <a:avLst>
              <a:gd name="adj" fmla="val 125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latin typeface="Georgia"/>
                <a:ea typeface="Georgia"/>
                <a:cs typeface="Georgia"/>
                <a:sym typeface="Georgia"/>
              </a:rPr>
              <a:t>Between </a:t>
            </a:r>
            <a:endParaRPr sz="1200" b="1">
              <a:latin typeface="Georgia"/>
              <a:ea typeface="Georgia"/>
              <a:cs typeface="Georgia"/>
              <a:sym typeface="Georgia"/>
            </a:endParaRPr>
          </a:p>
          <a:p>
            <a:pPr marL="0" lvl="0" indent="0" algn="ctr" rtl="0">
              <a:lnSpc>
                <a:spcPct val="115000"/>
              </a:lnSpc>
              <a:spcBef>
                <a:spcPts val="0"/>
              </a:spcBef>
              <a:spcAft>
                <a:spcPts val="0"/>
              </a:spcAft>
              <a:buNone/>
            </a:pPr>
            <a:r>
              <a:rPr lang="en" sz="1200" b="1">
                <a:latin typeface="Georgia"/>
                <a:ea typeface="Georgia"/>
                <a:cs typeface="Georgia"/>
                <a:sym typeface="Georgia"/>
              </a:rPr>
              <a:t>07/08/2010- 07/08/2023</a:t>
            </a:r>
            <a:endParaRPr sz="1200" b="1">
              <a:latin typeface="Georgia"/>
              <a:ea typeface="Georgia"/>
              <a:cs typeface="Georgia"/>
              <a:sym typeface="Georgia"/>
            </a:endParaRPr>
          </a:p>
          <a:p>
            <a:pPr marL="0" lvl="0" indent="0" algn="ctr" rtl="0">
              <a:lnSpc>
                <a:spcPct val="115000"/>
              </a:lnSpc>
              <a:spcBef>
                <a:spcPts val="0"/>
              </a:spcBef>
              <a:spcAft>
                <a:spcPts val="0"/>
              </a:spcAft>
              <a:buNone/>
            </a:pPr>
            <a:endParaRPr sz="1200" b="1">
              <a:latin typeface="Georgia"/>
              <a:ea typeface="Georgia"/>
              <a:cs typeface="Georgia"/>
              <a:sym typeface="Georgia"/>
            </a:endParaRPr>
          </a:p>
          <a:p>
            <a:pPr marL="457200" lvl="0" indent="-301625" algn="l" rtl="0">
              <a:lnSpc>
                <a:spcPct val="115000"/>
              </a:lnSpc>
              <a:spcBef>
                <a:spcPts val="0"/>
              </a:spcBef>
              <a:spcAft>
                <a:spcPts val="0"/>
              </a:spcAft>
              <a:buSzPts val="1150"/>
              <a:buFont typeface="Georgia"/>
              <a:buChar char="❖"/>
            </a:pPr>
            <a:r>
              <a:rPr lang="en" sz="1150" b="1">
                <a:latin typeface="Georgia"/>
                <a:ea typeface="Georgia"/>
                <a:cs typeface="Georgia"/>
                <a:sym typeface="Georgia"/>
              </a:rPr>
              <a:t>CTAS had the highest average dividend yield at 4.859%</a:t>
            </a:r>
            <a:endParaRPr sz="1150" b="1">
              <a:latin typeface="Georgia"/>
              <a:ea typeface="Georgia"/>
              <a:cs typeface="Georgia"/>
              <a:sym typeface="Georgia"/>
            </a:endParaRPr>
          </a:p>
          <a:p>
            <a:pPr marL="457200" lvl="0" indent="-301625" algn="l" rtl="0">
              <a:lnSpc>
                <a:spcPct val="115000"/>
              </a:lnSpc>
              <a:spcBef>
                <a:spcPts val="0"/>
              </a:spcBef>
              <a:spcAft>
                <a:spcPts val="0"/>
              </a:spcAft>
              <a:buSzPts val="1150"/>
              <a:buFont typeface="Georgia"/>
              <a:buChar char="❖"/>
            </a:pPr>
            <a:r>
              <a:rPr lang="en" sz="1150" b="1">
                <a:latin typeface="Georgia"/>
                <a:ea typeface="Georgia"/>
                <a:cs typeface="Georgia"/>
                <a:sym typeface="Georgia"/>
              </a:rPr>
              <a:t>The rest of the 59 Dividend Aristocrats had the third highest average yield at 2.94%. </a:t>
            </a:r>
            <a:endParaRPr sz="1150" b="1">
              <a:latin typeface="Georgia"/>
              <a:ea typeface="Georgia"/>
              <a:cs typeface="Georgia"/>
              <a:sym typeface="Georgia"/>
            </a:endParaRPr>
          </a:p>
          <a:p>
            <a:pPr marL="0" lvl="0" indent="0" algn="l" rtl="0">
              <a:lnSpc>
                <a:spcPct val="115000"/>
              </a:lnSpc>
              <a:spcBef>
                <a:spcPts val="0"/>
              </a:spcBef>
              <a:spcAft>
                <a:spcPts val="0"/>
              </a:spcAft>
              <a:buNone/>
            </a:pPr>
            <a:endParaRPr sz="1200" b="1">
              <a:latin typeface="Georgia"/>
              <a:ea typeface="Georgia"/>
              <a:cs typeface="Georgia"/>
              <a:sym typeface="Georgia"/>
            </a:endParaRPr>
          </a:p>
          <a:p>
            <a:pPr marL="0" lvl="0" indent="0" algn="l" rtl="0">
              <a:lnSpc>
                <a:spcPct val="115000"/>
              </a:lnSpc>
              <a:spcBef>
                <a:spcPts val="0"/>
              </a:spcBef>
              <a:spcAft>
                <a:spcPts val="0"/>
              </a:spcAft>
              <a:buNone/>
            </a:pPr>
            <a:endParaRPr sz="1200" b="1">
              <a:latin typeface="Georgia"/>
              <a:ea typeface="Georgia"/>
              <a:cs typeface="Georgia"/>
              <a:sym typeface="Georgia"/>
            </a:endParaRPr>
          </a:p>
        </p:txBody>
      </p:sp>
      <p:pic>
        <p:nvPicPr>
          <p:cNvPr id="158" name="Google Shape;158;p21"/>
          <p:cNvPicPr preferRelativeResize="0"/>
          <p:nvPr/>
        </p:nvPicPr>
        <p:blipFill>
          <a:blip r:embed="rId4">
            <a:alphaModFix/>
          </a:blip>
          <a:stretch>
            <a:fillRect/>
          </a:stretch>
        </p:blipFill>
        <p:spPr>
          <a:xfrm>
            <a:off x="6513000" y="3439650"/>
            <a:ext cx="2177300" cy="1651800"/>
          </a:xfrm>
          <a:prstGeom prst="rect">
            <a:avLst/>
          </a:prstGeom>
          <a:noFill/>
          <a:ln w="9525" cap="flat" cmpd="sng">
            <a:solidFill>
              <a:srgbClr val="11111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1429</Words>
  <Application>Microsoft Office PowerPoint</Application>
  <PresentationFormat>On-screen Show (16:9)</PresentationFormat>
  <Paragraphs>108</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Lobster</vt:lpstr>
      <vt:lpstr>Arial</vt:lpstr>
      <vt:lpstr>Impact</vt:lpstr>
      <vt:lpstr>Roboto Serif</vt:lpstr>
      <vt:lpstr>Times New Roman</vt:lpstr>
      <vt:lpstr>Georgia</vt:lpstr>
      <vt:lpstr>Roboto Serif SemiBold</vt:lpstr>
      <vt:lpstr>EB Garamond Medium</vt:lpstr>
      <vt:lpstr>Roboto</vt:lpstr>
      <vt:lpstr>EB Garamond</vt:lpstr>
      <vt:lpstr>Oleo Script</vt:lpstr>
      <vt:lpstr>Lora</vt:lpstr>
      <vt:lpstr>Geometric</vt:lpstr>
      <vt:lpstr>Analyzing the Stock Market:   The Dividend Aristocrats</vt:lpstr>
      <vt:lpstr>What is a  Dividend Aristocrat?</vt:lpstr>
      <vt:lpstr>There are 66 Dividend Aristocrats as of 07/08/23.  They vary across many different industries in the economy:</vt:lpstr>
      <vt:lpstr>Hypothesis</vt:lpstr>
      <vt:lpstr>Gathering Information </vt:lpstr>
      <vt:lpstr>Results of BEST Performing Stocks</vt:lpstr>
      <vt:lpstr>Results of WORST Performing Stocks</vt:lpstr>
      <vt:lpstr>Top 10  Stocks by Sector</vt:lpstr>
      <vt:lpstr> Analyzing Dividend Yields: Part 1  </vt:lpstr>
      <vt:lpstr> Analyzing Dividend Yields: Part 2  </vt:lpstr>
      <vt:lpstr> Analyzing Dividend Yields: Part 3  </vt:lpstr>
      <vt:lpstr>PowerPoint Presentation</vt:lpstr>
      <vt:lpstr>PowerPoint Presentation</vt:lpstr>
      <vt:lpstr>PowerPoint Presentation</vt:lpstr>
      <vt:lpstr>PowerPoint Presentation</vt:lpstr>
      <vt:lpstr>Dividend Yield Categories After (2018)</vt:lpstr>
      <vt:lpstr>Remarks on Dividend Yield Categories</vt:lpstr>
      <vt:lpstr>Analyzing Dividend Growth: Part 1 (07/08/2010 - 07/08/2023)</vt:lpstr>
      <vt:lpstr>Analyzing Dividend Growth: Part 2 (07/08/2018 - 07/08/2023)</vt:lpstr>
      <vt:lpstr>PowerPoint Presentation</vt:lpstr>
      <vt:lpstr>Comparing Growth Rates of Top vs Bottom Performers</vt:lpstr>
      <vt:lpstr>Average Increase in Gross Profit: (2019-2023)</vt:lpstr>
      <vt:lpstr>Average Increase in Total Revenue: (2019-2023)</vt:lpstr>
      <vt:lpstr>Remarks on Total Revenue and Gross Profit</vt:lpstr>
      <vt:lpstr>Conclusion</vt:lpstr>
      <vt:lpstr>More Research to be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Stock Market:   The Dividend Aristocrats</dc:title>
  <dc:creator>Irochka</dc:creator>
  <cp:lastModifiedBy>Bryan L Pritsker</cp:lastModifiedBy>
  <cp:revision>1</cp:revision>
  <dcterms:modified xsi:type="dcterms:W3CDTF">2023-08-30T20:47:11Z</dcterms:modified>
</cp:coreProperties>
</file>